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tif" ContentType="image/tif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16"/>
  </p:handoutMasterIdLst>
  <p:sldIdLst>
    <p:sldId id="256" r:id="rId2"/>
    <p:sldId id="264" r:id="rId3"/>
    <p:sldId id="265" r:id="rId4"/>
    <p:sldId id="263" r:id="rId5"/>
    <p:sldId id="257" r:id="rId6"/>
    <p:sldId id="258" r:id="rId7"/>
    <p:sldId id="259" r:id="rId8"/>
    <p:sldId id="260" r:id="rId9"/>
    <p:sldId id="261" r:id="rId10"/>
    <p:sldId id="266" r:id="rId11"/>
    <p:sldId id="262" r:id="rId12"/>
    <p:sldId id="268" r:id="rId13"/>
    <p:sldId id="269" r:id="rId14"/>
    <p:sldId id="267"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1" d="100"/>
          <a:sy n="121" d="100"/>
        </p:scale>
        <p:origin x="-112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handoutMaster" Target="handoutMasters/handout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353909-FF9B-114E-8105-10CCD2E5FB70}" type="datetimeFigureOut">
              <a:rPr lang="en-US" smtClean="0"/>
              <a:t>11/17/13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2832BE1-6DFE-834C-9624-C82C1A7C43AF}" type="slidenum">
              <a:rPr lang="en-US" smtClean="0"/>
              <a:t>‹#›</a:t>
            </a:fld>
            <a:endParaRPr lang="en-US"/>
          </a:p>
        </p:txBody>
      </p:sp>
    </p:spTree>
    <p:extLst>
      <p:ext uri="{BB962C8B-B14F-4D97-AF65-F5344CB8AC3E}">
        <p14:creationId xmlns:p14="http://schemas.microsoft.com/office/powerpoint/2010/main" val="250771747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BD8649-9F69-204A-BA49-926C96EF3F63}" type="datetimeFigureOut">
              <a:rPr lang="en-US" smtClean="0"/>
              <a:t>11/17/13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183DDC-AE92-8F4D-AD57-215F3C231D8A}" type="slidenum">
              <a:rPr lang="en-US" smtClean="0"/>
              <a:t>‹#›</a:t>
            </a:fld>
            <a:endParaRPr lang="en-US"/>
          </a:p>
        </p:txBody>
      </p:sp>
    </p:spTree>
    <p:extLst>
      <p:ext uri="{BB962C8B-B14F-4D97-AF65-F5344CB8AC3E}">
        <p14:creationId xmlns:p14="http://schemas.microsoft.com/office/powerpoint/2010/main" val="1060330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BD8649-9F69-204A-BA49-926C96EF3F63}" type="datetimeFigureOut">
              <a:rPr lang="en-US" smtClean="0"/>
              <a:t>11/17/13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183DDC-AE92-8F4D-AD57-215F3C231D8A}" type="slidenum">
              <a:rPr lang="en-US" smtClean="0"/>
              <a:t>‹#›</a:t>
            </a:fld>
            <a:endParaRPr lang="en-US"/>
          </a:p>
        </p:txBody>
      </p:sp>
    </p:spTree>
    <p:extLst>
      <p:ext uri="{BB962C8B-B14F-4D97-AF65-F5344CB8AC3E}">
        <p14:creationId xmlns:p14="http://schemas.microsoft.com/office/powerpoint/2010/main" val="1849528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BD8649-9F69-204A-BA49-926C96EF3F63}" type="datetimeFigureOut">
              <a:rPr lang="en-US" smtClean="0"/>
              <a:t>11/17/13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183DDC-AE92-8F4D-AD57-215F3C231D8A}" type="slidenum">
              <a:rPr lang="en-US" smtClean="0"/>
              <a:t>‹#›</a:t>
            </a:fld>
            <a:endParaRPr lang="en-US"/>
          </a:p>
        </p:txBody>
      </p:sp>
    </p:spTree>
    <p:extLst>
      <p:ext uri="{BB962C8B-B14F-4D97-AF65-F5344CB8AC3E}">
        <p14:creationId xmlns:p14="http://schemas.microsoft.com/office/powerpoint/2010/main" val="2009884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BD8649-9F69-204A-BA49-926C96EF3F63}" type="datetimeFigureOut">
              <a:rPr lang="en-US" smtClean="0"/>
              <a:t>11/17/13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183DDC-AE92-8F4D-AD57-215F3C231D8A}" type="slidenum">
              <a:rPr lang="en-US" smtClean="0"/>
              <a:t>‹#›</a:t>
            </a:fld>
            <a:endParaRPr lang="en-US"/>
          </a:p>
        </p:txBody>
      </p:sp>
    </p:spTree>
    <p:extLst>
      <p:ext uri="{BB962C8B-B14F-4D97-AF65-F5344CB8AC3E}">
        <p14:creationId xmlns:p14="http://schemas.microsoft.com/office/powerpoint/2010/main" val="502025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BD8649-9F69-204A-BA49-926C96EF3F63}" type="datetimeFigureOut">
              <a:rPr lang="en-US" smtClean="0"/>
              <a:t>11/17/13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183DDC-AE92-8F4D-AD57-215F3C231D8A}" type="slidenum">
              <a:rPr lang="en-US" smtClean="0"/>
              <a:t>‹#›</a:t>
            </a:fld>
            <a:endParaRPr lang="en-US"/>
          </a:p>
        </p:txBody>
      </p:sp>
    </p:spTree>
    <p:extLst>
      <p:ext uri="{BB962C8B-B14F-4D97-AF65-F5344CB8AC3E}">
        <p14:creationId xmlns:p14="http://schemas.microsoft.com/office/powerpoint/2010/main" val="473146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BD8649-9F69-204A-BA49-926C96EF3F63}" type="datetimeFigureOut">
              <a:rPr lang="en-US" smtClean="0"/>
              <a:t>11/17/13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183DDC-AE92-8F4D-AD57-215F3C231D8A}" type="slidenum">
              <a:rPr lang="en-US" smtClean="0"/>
              <a:t>‹#›</a:t>
            </a:fld>
            <a:endParaRPr lang="en-US"/>
          </a:p>
        </p:txBody>
      </p:sp>
    </p:spTree>
    <p:extLst>
      <p:ext uri="{BB962C8B-B14F-4D97-AF65-F5344CB8AC3E}">
        <p14:creationId xmlns:p14="http://schemas.microsoft.com/office/powerpoint/2010/main" val="872867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BD8649-9F69-204A-BA49-926C96EF3F63}" type="datetimeFigureOut">
              <a:rPr lang="en-US" smtClean="0"/>
              <a:t>11/17/13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183DDC-AE92-8F4D-AD57-215F3C231D8A}" type="slidenum">
              <a:rPr lang="en-US" smtClean="0"/>
              <a:t>‹#›</a:t>
            </a:fld>
            <a:endParaRPr lang="en-US"/>
          </a:p>
        </p:txBody>
      </p:sp>
    </p:spTree>
    <p:extLst>
      <p:ext uri="{BB962C8B-B14F-4D97-AF65-F5344CB8AC3E}">
        <p14:creationId xmlns:p14="http://schemas.microsoft.com/office/powerpoint/2010/main" val="1042296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BD8649-9F69-204A-BA49-926C96EF3F63}" type="datetimeFigureOut">
              <a:rPr lang="en-US" smtClean="0"/>
              <a:t>11/17/13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183DDC-AE92-8F4D-AD57-215F3C231D8A}" type="slidenum">
              <a:rPr lang="en-US" smtClean="0"/>
              <a:t>‹#›</a:t>
            </a:fld>
            <a:endParaRPr lang="en-US"/>
          </a:p>
        </p:txBody>
      </p:sp>
    </p:spTree>
    <p:extLst>
      <p:ext uri="{BB962C8B-B14F-4D97-AF65-F5344CB8AC3E}">
        <p14:creationId xmlns:p14="http://schemas.microsoft.com/office/powerpoint/2010/main" val="1438676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BD8649-9F69-204A-BA49-926C96EF3F63}" type="datetimeFigureOut">
              <a:rPr lang="en-US" smtClean="0"/>
              <a:t>11/17/13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183DDC-AE92-8F4D-AD57-215F3C231D8A}" type="slidenum">
              <a:rPr lang="en-US" smtClean="0"/>
              <a:t>‹#›</a:t>
            </a:fld>
            <a:endParaRPr lang="en-US"/>
          </a:p>
        </p:txBody>
      </p:sp>
    </p:spTree>
    <p:extLst>
      <p:ext uri="{BB962C8B-B14F-4D97-AF65-F5344CB8AC3E}">
        <p14:creationId xmlns:p14="http://schemas.microsoft.com/office/powerpoint/2010/main" val="340577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BD8649-9F69-204A-BA49-926C96EF3F63}" type="datetimeFigureOut">
              <a:rPr lang="en-US" smtClean="0"/>
              <a:t>11/17/13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183DDC-AE92-8F4D-AD57-215F3C231D8A}" type="slidenum">
              <a:rPr lang="en-US" smtClean="0"/>
              <a:t>‹#›</a:t>
            </a:fld>
            <a:endParaRPr lang="en-US"/>
          </a:p>
        </p:txBody>
      </p:sp>
    </p:spTree>
    <p:extLst>
      <p:ext uri="{BB962C8B-B14F-4D97-AF65-F5344CB8AC3E}">
        <p14:creationId xmlns:p14="http://schemas.microsoft.com/office/powerpoint/2010/main" val="3687532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BD8649-9F69-204A-BA49-926C96EF3F63}" type="datetimeFigureOut">
              <a:rPr lang="en-US" smtClean="0"/>
              <a:t>11/17/13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183DDC-AE92-8F4D-AD57-215F3C231D8A}" type="slidenum">
              <a:rPr lang="en-US" smtClean="0"/>
              <a:t>‹#›</a:t>
            </a:fld>
            <a:endParaRPr lang="en-US"/>
          </a:p>
        </p:txBody>
      </p:sp>
    </p:spTree>
    <p:extLst>
      <p:ext uri="{BB962C8B-B14F-4D97-AF65-F5344CB8AC3E}">
        <p14:creationId xmlns:p14="http://schemas.microsoft.com/office/powerpoint/2010/main" val="29700758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BD8649-9F69-204A-BA49-926C96EF3F63}" type="datetimeFigureOut">
              <a:rPr lang="en-US" smtClean="0"/>
              <a:t>11/17/13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183DDC-AE92-8F4D-AD57-215F3C231D8A}" type="slidenum">
              <a:rPr lang="en-US" smtClean="0"/>
              <a:t>‹#›</a:t>
            </a:fld>
            <a:endParaRPr lang="en-US"/>
          </a:p>
        </p:txBody>
      </p:sp>
    </p:spTree>
    <p:extLst>
      <p:ext uri="{BB962C8B-B14F-4D97-AF65-F5344CB8AC3E}">
        <p14:creationId xmlns:p14="http://schemas.microsoft.com/office/powerpoint/2010/main" val="3659194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hyperlink" Target="http://texashistory.unt.edu/ark:/67531/metapth339362/" TargetMode="External"/><Relationship Id="rId7" Type="http://schemas.openxmlformats.org/officeDocument/2006/relationships/image" Target="../media/image5.jpeg"/><Relationship Id="rId8"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hyperlink" Target="http://texashistory.unt.edu/ark:/67531/metapth340284/m1/1/" TargetMode="External"/><Relationship Id="rId6" Type="http://schemas.openxmlformats.org/officeDocument/2006/relationships/hyperlink" Target="http://texashistory.unt.edu/ark:/67531/metapth49502/" TargetMode="External"/><Relationship Id="rId7" Type="http://schemas.openxmlformats.org/officeDocument/2006/relationships/image" Target="../media/image16.jpeg"/><Relationship Id="rId8" Type="http://schemas.microsoft.com/office/2007/relationships/hdphoto" Target="../media/hdphoto4.wdp"/><Relationship Id="rId9" Type="http://schemas.openxmlformats.org/officeDocument/2006/relationships/hyperlink" Target="http://texashistory.unt.edu/ark:/67531/metapth340670/m1/3/" TargetMode="External"/><Relationship Id="rId10"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11.xml.rels><?xml version="1.0" encoding="UTF-8" standalone="yes"?>
<Relationships xmlns="http://schemas.openxmlformats.org/package/2006/relationships"><Relationship Id="rId3" Type="http://schemas.openxmlformats.org/officeDocument/2006/relationships/hyperlink" Target="http://texashistory.unt.edu/ark:/67531/metapth49428/" TargetMode="External"/><Relationship Id="rId4" Type="http://schemas.openxmlformats.org/officeDocument/2006/relationships/image" Target="../media/image17.png"/><Relationship Id="rId5" Type="http://schemas.openxmlformats.org/officeDocument/2006/relationships/image" Target="../media/image2.jpe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hyperlink" Target="http://texashistory.unt.edu/ark:/67531/metapth340284/m1/2/" TargetMode="External"/><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hyperlink" Target="http://texashistory.unt.edu/ark:/67531/metapth49599/" TargetMode="External"/><Relationship Id="rId7" Type="http://schemas.openxmlformats.org/officeDocument/2006/relationships/image" Target="../media/image18.png"/><Relationship Id="rId8" Type="http://schemas.openxmlformats.org/officeDocument/2006/relationships/hyperlink" Target="http://texashistory.unt.edu/ark:/67531/metapth340670/m1/1/" TargetMode="External"/><Relationship Id="rId9" Type="http://schemas.openxmlformats.org/officeDocument/2006/relationships/hyperlink" Target="http://texashistory.unt.edu/ark:/67531/metapth340284/m1/5/" TargetMode="External"/><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hyperlink" Target="http://texashistory.unt.edu/ark:/67531/metapth338916/m1/3/" TargetMode="External"/><Relationship Id="rId7" Type="http://schemas.openxmlformats.org/officeDocument/2006/relationships/image" Target="../media/image19.jpeg"/><Relationship Id="rId8" Type="http://schemas.openxmlformats.org/officeDocument/2006/relationships/hyperlink" Target="http://texashistory.unt.edu/ark:/67531/metapth338916/m1/5/" TargetMode="External"/><Relationship Id="rId9" Type="http://schemas.openxmlformats.org/officeDocument/2006/relationships/image" Target="../media/image20.emf"/><Relationship Id="rId10" Type="http://schemas.openxmlformats.org/officeDocument/2006/relationships/hyperlink" Target="http://texashistory.unt.edu/ark:/67531/metapth338916/" TargetMode="External"/><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14.xml.rels><?xml version="1.0" encoding="UTF-8" standalone="yes"?>
<Relationships xmlns="http://schemas.openxmlformats.org/package/2006/relationships"><Relationship Id="rId3" Type="http://schemas.openxmlformats.org/officeDocument/2006/relationships/hyperlink" Target="http://texashistory.unt.edu/ark:/67531/metapth339183/" TargetMode="External"/><Relationship Id="rId4" Type="http://schemas.openxmlformats.org/officeDocument/2006/relationships/hyperlink" Target="http://texashistory.unt.edu/ark:/67531/metapth339748/" TargetMode="External"/><Relationship Id="rId5" Type="http://schemas.openxmlformats.org/officeDocument/2006/relationships/hyperlink" Target="http://texashistory.unt.edu/ark:/67531/metapth339865/" TargetMode="External"/><Relationship Id="rId6" Type="http://schemas.openxmlformats.org/officeDocument/2006/relationships/hyperlink" Target="http://texashistory.unt.edu/ark:/67531/metapth338736/" TargetMode="External"/><Relationship Id="rId7" Type="http://schemas.openxmlformats.org/officeDocument/2006/relationships/hyperlink" Target="http://texashistory.unt.edu/ark:/67531/metapth337080/m1/17/" TargetMode="External"/><Relationship Id="rId1" Type="http://schemas.openxmlformats.org/officeDocument/2006/relationships/slideLayout" Target="../slideLayouts/slideLayout2.xml"/><Relationship Id="rId2" Type="http://schemas.openxmlformats.org/officeDocument/2006/relationships/hyperlink" Target="http://texashistory.unt.edu/ark:/67531/metapth337256/m1/1/size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texashistory.unt.edu/ark:/67531/metapth339680/" TargetMode="External"/><Relationship Id="rId4" Type="http://schemas.openxmlformats.org/officeDocument/2006/relationships/image" Target="../media/image6.png"/><Relationship Id="rId5" Type="http://schemas.openxmlformats.org/officeDocument/2006/relationships/image" Target="../media/image2.jpe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hyperlink" Target="http://texashistory.unt.edu/ark:/67531/metapth337440/" TargetMode="External"/><Relationship Id="rId9" Type="http://schemas.openxmlformats.org/officeDocument/2006/relationships/image" Target="../media/image7.jpeg"/><Relationship Id="rId10"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3.xml.rels><?xml version="1.0" encoding="UTF-8" standalone="yes"?>
<Relationships xmlns="http://schemas.openxmlformats.org/package/2006/relationships"><Relationship Id="rId3" Type="http://schemas.openxmlformats.org/officeDocument/2006/relationships/hyperlink" Target="http://texashistory.unt.edu/ark:/67531/metapth49756/" TargetMode="External"/><Relationship Id="rId4" Type="http://schemas.openxmlformats.org/officeDocument/2006/relationships/image" Target="../media/image8.png"/><Relationship Id="rId5" Type="http://schemas.openxmlformats.org/officeDocument/2006/relationships/image" Target="../media/image2.jpeg"/><Relationship Id="rId6" Type="http://schemas.openxmlformats.org/officeDocument/2006/relationships/image" Target="../media/image3.png"/><Relationship Id="rId7"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hyperlink" Target="http://texashistory.unt.edu/ark:/67531/metapth49531/" TargetMode="External"/><Relationship Id="rId7"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hyperlink" Target="http://texashistory.unt.edu/ark:/67531/metapth49641/" TargetMode="External"/><Relationship Id="rId7"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hyperlink" Target="http://texashistory.unt.edu/ark:/67531/metapth49674/" TargetMode="External"/><Relationship Id="rId5" Type="http://schemas.openxmlformats.org/officeDocument/2006/relationships/image" Target="../media/image11.png"/><Relationship Id="rId6" Type="http://schemas.openxmlformats.org/officeDocument/2006/relationships/hyperlink" Target="http://texashistory.unt.edu/ark:/67531/metapth337080/m1/3/" TargetMode="External"/><Relationship Id="rId7" Type="http://schemas.openxmlformats.org/officeDocument/2006/relationships/image" Target="../media/image3.png"/><Relationship Id="rId8"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7.xml.rels><?xml version="1.0" encoding="UTF-8" standalone="yes"?>
<Relationships xmlns="http://schemas.openxmlformats.org/package/2006/relationships"><Relationship Id="rId3" Type="http://schemas.openxmlformats.org/officeDocument/2006/relationships/hyperlink" Target="http://texashistory.unt.edu/ark:/67531/metapth337263/" TargetMode="External"/><Relationship Id="rId4" Type="http://schemas.openxmlformats.org/officeDocument/2006/relationships/image" Target="../media/image12.png"/><Relationship Id="rId5" Type="http://schemas.openxmlformats.org/officeDocument/2006/relationships/image" Target="../media/image2.jpeg"/><Relationship Id="rId6" Type="http://schemas.openxmlformats.org/officeDocument/2006/relationships/image" Target="../media/image3.png"/><Relationship Id="rId7"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hyperlink" Target="http://texashistory.unt.edu/ark:/67531/metapth49657/" TargetMode="External"/><Relationship Id="rId5" Type="http://schemas.openxmlformats.org/officeDocument/2006/relationships/image" Target="../media/image13.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hyperlink" Target="http://texashistory.unt.edu/ark:/67531/metapth339793/m1/1/" TargetMode="External"/><Relationship Id="rId9" Type="http://schemas.openxmlformats.org/officeDocument/2006/relationships/hyperlink" Target="http://texashistory.unt.edu/ark:/67531/metapth49536/" TargetMode="External"/><Relationship Id="rId10" Type="http://schemas.openxmlformats.org/officeDocument/2006/relationships/image" Target="../media/image14.jpeg"/><Relationship Id="rId11"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9.xml.rels><?xml version="1.0" encoding="UTF-8" standalone="yes"?>
<Relationships xmlns="http://schemas.openxmlformats.org/package/2006/relationships"><Relationship Id="rId3" Type="http://schemas.openxmlformats.org/officeDocument/2006/relationships/hyperlink" Target="http://texashistory.unt.edu/ark:/67531/metapth339430/" TargetMode="External"/><Relationship Id="rId4" Type="http://schemas.openxmlformats.org/officeDocument/2006/relationships/image" Target="../media/image15.png"/><Relationship Id="rId5" Type="http://schemas.openxmlformats.org/officeDocument/2006/relationships/image" Target="../media/image2.jpeg"/><Relationship Id="rId6" Type="http://schemas.openxmlformats.org/officeDocument/2006/relationships/image" Target="../media/image3.png"/><Relationship Id="rId7"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1.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FX.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6" descr="blueve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5500"/>
            <a:ext cx="1905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19220" y="1936332"/>
            <a:ext cx="4031031" cy="2931582"/>
          </a:xfrm>
        </p:spPr>
        <p:txBody>
          <a:bodyPr>
            <a:normAutofit fontScale="90000"/>
          </a:bodyPr>
          <a:lstStyle/>
          <a:p>
            <a:r>
              <a:rPr lang="en-US" sz="6600" b="1" dirty="0" smtClean="0">
                <a:ln>
                  <a:solidFill>
                    <a:schemeClr val="tx2"/>
                  </a:solidFill>
                </a:ln>
                <a:effectLst>
                  <a:outerShdw blurRad="50800" dist="38100" dir="2700000" algn="tl" rotWithShape="0">
                    <a:srgbClr val="000000">
                      <a:alpha val="43000"/>
                    </a:srgbClr>
                  </a:outerShdw>
                </a:effectLst>
              </a:rPr>
              <a:t>Evaluating Evidence </a:t>
            </a:r>
            <a:br>
              <a:rPr lang="en-US" sz="6600" b="1" dirty="0" smtClean="0">
                <a:ln>
                  <a:solidFill>
                    <a:schemeClr val="tx2"/>
                  </a:solidFill>
                </a:ln>
                <a:effectLst>
                  <a:outerShdw blurRad="50800" dist="38100" dir="2700000" algn="tl" rotWithShape="0">
                    <a:srgbClr val="000000">
                      <a:alpha val="43000"/>
                    </a:srgbClr>
                  </a:outerShdw>
                </a:effectLst>
              </a:rPr>
            </a:br>
            <a:r>
              <a:rPr lang="en-US" sz="4000" dirty="0" smtClean="0">
                <a:ln>
                  <a:solidFill>
                    <a:schemeClr val="tx2"/>
                  </a:solidFill>
                </a:ln>
                <a:effectLst>
                  <a:outerShdw blurRad="50800" dist="38100" dir="2700000" algn="tl" rotWithShape="0">
                    <a:srgbClr val="000000">
                      <a:alpha val="43000"/>
                    </a:srgbClr>
                  </a:outerShdw>
                </a:effectLst>
              </a:rPr>
              <a:t>in the case against </a:t>
            </a:r>
            <a:br>
              <a:rPr lang="en-US" sz="4000" dirty="0" smtClean="0">
                <a:ln>
                  <a:solidFill>
                    <a:schemeClr val="tx2"/>
                  </a:solidFill>
                </a:ln>
                <a:effectLst>
                  <a:outerShdw blurRad="50800" dist="38100" dir="2700000" algn="tl" rotWithShape="0">
                    <a:srgbClr val="000000">
                      <a:alpha val="43000"/>
                    </a:srgbClr>
                  </a:outerShdw>
                </a:effectLst>
              </a:rPr>
            </a:br>
            <a:r>
              <a:rPr lang="en-US" sz="4000" dirty="0" smtClean="0">
                <a:ln>
                  <a:solidFill>
                    <a:schemeClr val="tx2"/>
                  </a:solidFill>
                </a:ln>
                <a:effectLst>
                  <a:outerShdw blurRad="50800" dist="38100" dir="2700000" algn="tl" rotWithShape="0">
                    <a:srgbClr val="000000">
                      <a:alpha val="43000"/>
                    </a:srgbClr>
                  </a:outerShdw>
                </a:effectLst>
              </a:rPr>
              <a:t>Lee Harvey Oswald</a:t>
            </a:r>
            <a:endParaRPr lang="en-US" sz="4000" dirty="0"/>
          </a:p>
        </p:txBody>
      </p:sp>
      <p:pic>
        <p:nvPicPr>
          <p:cNvPr id="5" name="Picture 2" descr="f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186" y="0"/>
            <a:ext cx="7338813" cy="30162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5" descr="letterhe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958" y="301625"/>
            <a:ext cx="4953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hlinkClick r:id="rId6"/>
          </p:cNvPr>
          <p:cNvPicPr>
            <a:picLocks noChangeAspect="1"/>
          </p:cNvPicPr>
          <p:nvPr/>
        </p:nvPicPr>
        <p:blipFill rotWithShape="1">
          <a:blip r:embed="rId7">
            <a:alphaModFix/>
            <a:extLst>
              <a:ext uri="{BEBA8EAE-BF5A-486C-A8C5-ECC9F3942E4B}">
                <a14:imgProps xmlns:a14="http://schemas.microsoft.com/office/drawing/2010/main">
                  <a14:imgLayer r:embed="rId8">
                    <a14:imgEffect>
                      <a14:colorTemperature colorTemp="5900"/>
                    </a14:imgEffect>
                    <a14:imgEffect>
                      <a14:saturation sat="33000"/>
                    </a14:imgEffect>
                  </a14:imgLayer>
                </a14:imgProps>
              </a:ext>
            </a:extLst>
          </a:blip>
          <a:srcRect l="6799" t="1941" r="6591" b="11443"/>
          <a:stretch/>
        </p:blipFill>
        <p:spPr>
          <a:xfrm>
            <a:off x="5682031" y="1054880"/>
            <a:ext cx="3304538" cy="5669980"/>
          </a:xfrm>
          <a:prstGeom prst="rect">
            <a:avLst/>
          </a:prstGeom>
          <a:ln w="28575" cmpd="sng">
            <a:solidFill>
              <a:schemeClr val="tx1">
                <a:lumMod val="75000"/>
                <a:lumOff val="25000"/>
              </a:schemeClr>
            </a:solidFill>
          </a:ln>
          <a:effectLst>
            <a:outerShdw blurRad="50800" dist="38100" dir="2700000" algn="tl" rotWithShape="0">
              <a:srgbClr val="000000">
                <a:alpha val="43000"/>
              </a:srgbClr>
            </a:outerShdw>
          </a:effectLst>
        </p:spPr>
      </p:pic>
      <p:sp>
        <p:nvSpPr>
          <p:cNvPr id="8" name="Minus 7"/>
          <p:cNvSpPr/>
          <p:nvPr/>
        </p:nvSpPr>
        <p:spPr>
          <a:xfrm>
            <a:off x="2070356" y="5359944"/>
            <a:ext cx="2939600" cy="163865"/>
          </a:xfrm>
          <a:prstGeom prst="mathMinus">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401701" y="5921346"/>
            <a:ext cx="4280329" cy="646331"/>
          </a:xfrm>
          <a:prstGeom prst="rect">
            <a:avLst/>
          </a:prstGeom>
          <a:noFill/>
        </p:spPr>
        <p:txBody>
          <a:bodyPr wrap="square" rtlCol="0">
            <a:spAutoFit/>
          </a:bodyPr>
          <a:lstStyle/>
          <a:p>
            <a:pPr algn="ctr"/>
            <a:r>
              <a:rPr lang="en-US" i="1" dirty="0" smtClean="0"/>
              <a:t>Click the pictures throughout the slideshow to view and zoom in on the originals.</a:t>
            </a:r>
            <a:endParaRPr lang="en-US" i="1" dirty="0"/>
          </a:p>
        </p:txBody>
      </p:sp>
    </p:spTree>
    <p:extLst>
      <p:ext uri="{BB962C8B-B14F-4D97-AF65-F5344CB8AC3E}">
        <p14:creationId xmlns:p14="http://schemas.microsoft.com/office/powerpoint/2010/main" val="399370398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FX.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descr="blueve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5500"/>
            <a:ext cx="1905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1723" y="986895"/>
            <a:ext cx="6249083" cy="729034"/>
          </a:xfrm>
        </p:spPr>
        <p:txBody>
          <a:bodyPr>
            <a:normAutofit/>
          </a:bodyPr>
          <a:lstStyle/>
          <a:p>
            <a:r>
              <a:rPr lang="en-US" sz="2000" b="1" dirty="0" smtClean="0">
                <a:latin typeface="Lucida Console"/>
                <a:cs typeface="Lucida Console"/>
              </a:rPr>
              <a:t>Evidence #5: </a:t>
            </a:r>
            <a:r>
              <a:rPr lang="en-US" sz="2000" dirty="0" smtClean="0">
                <a:latin typeface="Lucida Console"/>
                <a:cs typeface="Lucida Console"/>
              </a:rPr>
              <a:t>Officer J.D. </a:t>
            </a:r>
            <a:r>
              <a:rPr lang="en-US" sz="2000" dirty="0" err="1" smtClean="0">
                <a:latin typeface="Lucida Console"/>
                <a:cs typeface="Lucida Console"/>
              </a:rPr>
              <a:t>Tippit</a:t>
            </a:r>
            <a:r>
              <a:rPr lang="en-US" sz="2000" dirty="0" smtClean="0">
                <a:latin typeface="Lucida Console"/>
                <a:cs typeface="Lucida Console"/>
              </a:rPr>
              <a:t> shot</a:t>
            </a:r>
            <a:endParaRPr lang="en-US" sz="2000" dirty="0">
              <a:latin typeface="Lucida Console"/>
              <a:cs typeface="Lucida Console"/>
            </a:endParaRPr>
          </a:p>
        </p:txBody>
      </p:sp>
      <p:pic>
        <p:nvPicPr>
          <p:cNvPr id="7" name="Picture 2" descr="f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186" y="0"/>
            <a:ext cx="7338813" cy="30162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197397" y="2016826"/>
            <a:ext cx="3626252" cy="1200329"/>
          </a:xfrm>
          <a:prstGeom prst="rect">
            <a:avLst/>
          </a:prstGeom>
          <a:noFill/>
        </p:spPr>
        <p:txBody>
          <a:bodyPr wrap="square" rtlCol="0">
            <a:spAutoFit/>
          </a:bodyPr>
          <a:lstStyle/>
          <a:p>
            <a:r>
              <a:rPr lang="en-US" sz="1200" dirty="0" smtClean="0">
                <a:latin typeface="Lucida Console"/>
                <a:cs typeface="Lucida Console"/>
                <a:hlinkClick r:id="rId5"/>
              </a:rPr>
              <a:t>Case Report</a:t>
            </a:r>
            <a:r>
              <a:rPr lang="en-US" sz="1200" dirty="0" smtClean="0">
                <a:latin typeface="Lucida Console"/>
                <a:cs typeface="Lucida Console"/>
              </a:rPr>
              <a:t>: Oswald was walking west when stopped by Officer </a:t>
            </a:r>
            <a:r>
              <a:rPr lang="en-US" sz="1200" dirty="0" err="1" smtClean="0">
                <a:latin typeface="Lucida Console"/>
                <a:cs typeface="Lucida Console"/>
              </a:rPr>
              <a:t>Tippit</a:t>
            </a:r>
            <a:r>
              <a:rPr lang="en-US" sz="1200" dirty="0" smtClean="0">
                <a:latin typeface="Lucida Console"/>
                <a:cs typeface="Lucida Console"/>
              </a:rPr>
              <a:t> to be questioned. When </a:t>
            </a:r>
            <a:r>
              <a:rPr lang="en-US" sz="1200" dirty="0" err="1" smtClean="0">
                <a:latin typeface="Lucida Console"/>
                <a:cs typeface="Lucida Console"/>
              </a:rPr>
              <a:t>Tippit</a:t>
            </a:r>
            <a:r>
              <a:rPr lang="en-US" sz="1200" dirty="0" smtClean="0">
                <a:latin typeface="Lucida Console"/>
                <a:cs typeface="Lucida Console"/>
              </a:rPr>
              <a:t> got out of his squad car to walk around in front, Oswald pulled a .38 pistol and shot </a:t>
            </a:r>
            <a:r>
              <a:rPr lang="en-US" sz="1200" dirty="0">
                <a:latin typeface="Lucida Console"/>
                <a:cs typeface="Lucida Console"/>
              </a:rPr>
              <a:t>O</a:t>
            </a:r>
            <a:r>
              <a:rPr lang="en-US" sz="1200" dirty="0" smtClean="0">
                <a:latin typeface="Lucida Console"/>
                <a:cs typeface="Lucida Console"/>
              </a:rPr>
              <a:t>fficer </a:t>
            </a:r>
            <a:r>
              <a:rPr lang="en-US" sz="1200" dirty="0" err="1" smtClean="0">
                <a:latin typeface="Lucida Console"/>
                <a:cs typeface="Lucida Console"/>
              </a:rPr>
              <a:t>Tippit</a:t>
            </a:r>
            <a:r>
              <a:rPr lang="en-US" sz="1200" dirty="0" smtClean="0">
                <a:latin typeface="Lucida Console"/>
                <a:cs typeface="Lucida Console"/>
              </a:rPr>
              <a:t> three times.</a:t>
            </a:r>
            <a:endParaRPr lang="en-US" sz="1200" dirty="0">
              <a:latin typeface="Lucida Console"/>
              <a:cs typeface="Lucida Console"/>
            </a:endParaRPr>
          </a:p>
        </p:txBody>
      </p:sp>
      <p:pic>
        <p:nvPicPr>
          <p:cNvPr id="10" name="Picture 9">
            <a:hlinkClick r:id="rId6"/>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brightnessContrast bright="-20000" contrast="20000"/>
                    </a14:imgEffect>
                  </a14:imgLayer>
                </a14:imgProps>
              </a:ext>
            </a:extLst>
          </a:blip>
          <a:stretch>
            <a:fillRect/>
          </a:stretch>
        </p:blipFill>
        <p:spPr>
          <a:xfrm>
            <a:off x="1622758" y="2016826"/>
            <a:ext cx="3356996" cy="4305907"/>
          </a:xfrm>
          <a:prstGeom prst="rect">
            <a:avLst/>
          </a:prstGeom>
        </p:spPr>
      </p:pic>
      <p:sp>
        <p:nvSpPr>
          <p:cNvPr id="3" name="TextBox 2"/>
          <p:cNvSpPr txBox="1"/>
          <p:nvPr/>
        </p:nvSpPr>
        <p:spPr>
          <a:xfrm>
            <a:off x="5197397" y="3520068"/>
            <a:ext cx="3834348" cy="1754327"/>
          </a:xfrm>
          <a:prstGeom prst="rect">
            <a:avLst/>
          </a:prstGeom>
          <a:noFill/>
        </p:spPr>
        <p:txBody>
          <a:bodyPr wrap="square" rtlCol="0">
            <a:spAutoFit/>
          </a:bodyPr>
          <a:lstStyle/>
          <a:p>
            <a:r>
              <a:rPr lang="en-US" sz="1200" dirty="0" smtClean="0">
                <a:latin typeface="Lucida Console"/>
                <a:cs typeface="Lucida Console"/>
                <a:hlinkClick r:id="rId9"/>
              </a:rPr>
              <a:t>Witness #1:</a:t>
            </a:r>
            <a:r>
              <a:rPr lang="en-US" sz="1200" dirty="0" smtClean="0">
                <a:latin typeface="Lucida Console"/>
                <a:cs typeface="Lucida Console"/>
              </a:rPr>
              <a:t> Can testify she heard some shots on the afternoon of the </a:t>
            </a:r>
            <a:r>
              <a:rPr lang="en-US" sz="1200" dirty="0" err="1" smtClean="0">
                <a:latin typeface="Lucida Console"/>
                <a:cs typeface="Lucida Console"/>
              </a:rPr>
              <a:t>Tippit</a:t>
            </a:r>
            <a:r>
              <a:rPr lang="en-US" sz="1200" dirty="0" smtClean="0">
                <a:latin typeface="Lucida Console"/>
                <a:cs typeface="Lucida Console"/>
              </a:rPr>
              <a:t> shooting. She jumped up, looked out the door and saw Oswald running across the yard unloading a pistol. After police arrived, she showed them the spot, and a empty shell was found. She later identified Oswald as #2 man in 4-man line up.</a:t>
            </a:r>
            <a:endParaRPr lang="en-US" sz="1200" dirty="0">
              <a:latin typeface="Lucida Console"/>
              <a:cs typeface="Lucida Console"/>
            </a:endParaRPr>
          </a:p>
        </p:txBody>
      </p:sp>
      <p:sp>
        <p:nvSpPr>
          <p:cNvPr id="4" name="TextBox 3"/>
          <p:cNvSpPr txBox="1"/>
          <p:nvPr/>
        </p:nvSpPr>
        <p:spPr>
          <a:xfrm>
            <a:off x="5197397" y="5399793"/>
            <a:ext cx="3834348" cy="1015663"/>
          </a:xfrm>
          <a:prstGeom prst="rect">
            <a:avLst/>
          </a:prstGeom>
          <a:noFill/>
        </p:spPr>
        <p:txBody>
          <a:bodyPr wrap="square" rtlCol="0">
            <a:spAutoFit/>
          </a:bodyPr>
          <a:lstStyle/>
          <a:p>
            <a:r>
              <a:rPr lang="en-US" sz="1200" dirty="0" smtClean="0">
                <a:latin typeface="Lucida Console"/>
                <a:cs typeface="Lucida Console"/>
                <a:hlinkClick r:id="rId9"/>
              </a:rPr>
              <a:t>Witness #2:</a:t>
            </a:r>
            <a:r>
              <a:rPr lang="en-US" sz="1200" dirty="0" smtClean="0">
                <a:latin typeface="Lucida Console"/>
                <a:cs typeface="Lucida Console"/>
              </a:rPr>
              <a:t> Can testify that she heard the shots that killed Officer </a:t>
            </a:r>
            <a:r>
              <a:rPr lang="en-US" sz="1200" dirty="0" err="1" smtClean="0">
                <a:latin typeface="Lucida Console"/>
                <a:cs typeface="Lucida Console"/>
              </a:rPr>
              <a:t>Tippit</a:t>
            </a:r>
            <a:r>
              <a:rPr lang="en-US" sz="1200" dirty="0" smtClean="0">
                <a:latin typeface="Lucida Console"/>
                <a:cs typeface="Lucida Console"/>
              </a:rPr>
              <a:t> and saw Oswald running from the scene. She later that same day identified Oswald as #2 man in 4-man line up.</a:t>
            </a:r>
            <a:endParaRPr lang="en-US" sz="1200" dirty="0">
              <a:latin typeface="Lucida Console"/>
              <a:cs typeface="Lucida Console"/>
            </a:endParaRPr>
          </a:p>
        </p:txBody>
      </p:sp>
      <p:pic>
        <p:nvPicPr>
          <p:cNvPr id="8" name="Picture 7" descr="letterhea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8958" y="301625"/>
            <a:ext cx="4953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98088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FX.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5000" y="1163638"/>
            <a:ext cx="7238999" cy="676275"/>
          </a:xfrm>
        </p:spPr>
        <p:txBody>
          <a:bodyPr>
            <a:noAutofit/>
          </a:bodyPr>
          <a:lstStyle/>
          <a:p>
            <a:r>
              <a:rPr lang="en-US" sz="2000" b="1" dirty="0" smtClean="0">
                <a:latin typeface="Lucida Console"/>
                <a:cs typeface="Lucida Console"/>
              </a:rPr>
              <a:t>Evidence </a:t>
            </a:r>
            <a:r>
              <a:rPr lang="en-US" sz="2000" b="1" dirty="0" smtClean="0">
                <a:latin typeface="Lucida Console"/>
                <a:cs typeface="Lucida Console"/>
              </a:rPr>
              <a:t>#6: </a:t>
            </a:r>
            <a:r>
              <a:rPr lang="en-US" sz="2000" dirty="0" smtClean="0">
                <a:latin typeface="Lucida Console"/>
                <a:cs typeface="Lucida Console"/>
              </a:rPr>
              <a:t>Oswald’s jacket</a:t>
            </a:r>
            <a:endParaRPr lang="en-US" sz="2000" dirty="0">
              <a:latin typeface="Lucida Console"/>
              <a:cs typeface="Lucida Console"/>
            </a:endParaRPr>
          </a:p>
        </p:txBody>
      </p:sp>
      <p:pic>
        <p:nvPicPr>
          <p:cNvPr id="4" name="Picture 3">
            <a:hlinkClick r:id="rId3"/>
          </p:cNvPr>
          <p:cNvPicPr>
            <a:picLocks noChangeAspect="1"/>
          </p:cNvPicPr>
          <p:nvPr/>
        </p:nvPicPr>
        <p:blipFill>
          <a:blip r:embed="rId4"/>
          <a:stretch>
            <a:fillRect/>
          </a:stretch>
        </p:blipFill>
        <p:spPr>
          <a:xfrm>
            <a:off x="2730554" y="2078366"/>
            <a:ext cx="4971813" cy="4020539"/>
          </a:xfrm>
          <a:prstGeom prst="rect">
            <a:avLst/>
          </a:prstGeom>
          <a:ln w="12700" cmpd="sng">
            <a:solidFill>
              <a:schemeClr val="bg1">
                <a:lumMod val="50000"/>
              </a:schemeClr>
            </a:solidFill>
          </a:ln>
          <a:effectLst>
            <a:outerShdw blurRad="50800" dist="38100" dir="2700000" algn="tl" rotWithShape="0">
              <a:srgbClr val="000000">
                <a:alpha val="43000"/>
              </a:srgbClr>
            </a:outerShdw>
          </a:effectLst>
        </p:spPr>
      </p:pic>
      <p:pic>
        <p:nvPicPr>
          <p:cNvPr id="6" name="Picture 5" descr="blueve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65500"/>
            <a:ext cx="1905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fi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5186" y="0"/>
            <a:ext cx="7338813" cy="30162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7" descr="letterhe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958" y="301625"/>
            <a:ext cx="4953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05000" y="6199939"/>
            <a:ext cx="6624008" cy="523220"/>
          </a:xfrm>
          <a:prstGeom prst="rect">
            <a:avLst/>
          </a:prstGeom>
          <a:noFill/>
        </p:spPr>
        <p:txBody>
          <a:bodyPr wrap="square" rtlCol="0">
            <a:spAutoFit/>
          </a:bodyPr>
          <a:lstStyle/>
          <a:p>
            <a:pPr algn="ctr"/>
            <a:r>
              <a:rPr lang="en-US" sz="1400" dirty="0" smtClean="0">
                <a:latin typeface="Lucida Console"/>
                <a:cs typeface="Lucida Console"/>
                <a:hlinkClick r:id="rId8"/>
              </a:rPr>
              <a:t>Witness</a:t>
            </a:r>
            <a:r>
              <a:rPr lang="en-US" sz="1400" dirty="0" smtClean="0">
                <a:latin typeface="Lucida Console"/>
                <a:cs typeface="Lucida Console"/>
              </a:rPr>
              <a:t>: Oswald’s jacket was found between the shooting scene and Texas Theater where arrest was made. </a:t>
            </a:r>
            <a:endParaRPr lang="en-US" sz="1400" dirty="0">
              <a:latin typeface="Lucida Console"/>
              <a:cs typeface="Lucida Console"/>
            </a:endParaRPr>
          </a:p>
        </p:txBody>
      </p:sp>
    </p:spTree>
    <p:extLst>
      <p:ext uri="{BB962C8B-B14F-4D97-AF65-F5344CB8AC3E}">
        <p14:creationId xmlns:p14="http://schemas.microsoft.com/office/powerpoint/2010/main" val="98686473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FX.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012310" y="1042376"/>
            <a:ext cx="6747967" cy="729034"/>
          </a:xfrm>
        </p:spPr>
        <p:txBody>
          <a:bodyPr>
            <a:noAutofit/>
          </a:bodyPr>
          <a:lstStyle/>
          <a:p>
            <a:r>
              <a:rPr lang="en-US" sz="2000" b="1" dirty="0" smtClean="0">
                <a:latin typeface="Lucida Console"/>
                <a:cs typeface="Lucida Console"/>
              </a:rPr>
              <a:t>Evidence </a:t>
            </a:r>
            <a:r>
              <a:rPr lang="en-US" sz="2000" b="1" dirty="0" smtClean="0">
                <a:latin typeface="Lucida Console"/>
                <a:cs typeface="Lucida Console"/>
              </a:rPr>
              <a:t>#7: </a:t>
            </a:r>
            <a:r>
              <a:rPr lang="en-US" sz="2000" dirty="0" smtClean="0">
                <a:latin typeface="Lucida Console"/>
                <a:cs typeface="Lucida Console"/>
              </a:rPr>
              <a:t>Oswald had a pistol with </a:t>
            </a:r>
            <a:r>
              <a:rPr lang="en-US" sz="2000" dirty="0">
                <a:latin typeface="Lucida Console"/>
                <a:cs typeface="Lucida Console"/>
              </a:rPr>
              <a:t>him when </a:t>
            </a:r>
            <a:r>
              <a:rPr lang="en-US" sz="2000" dirty="0" smtClean="0">
                <a:latin typeface="Lucida Console"/>
                <a:cs typeface="Lucida Console"/>
              </a:rPr>
              <a:t>apprehended in the Texas Theater</a:t>
            </a:r>
            <a:endParaRPr lang="en-US" sz="2000" dirty="0">
              <a:latin typeface="Lucida Console"/>
              <a:cs typeface="Lucida Console"/>
            </a:endParaRPr>
          </a:p>
        </p:txBody>
      </p:sp>
      <p:pic>
        <p:nvPicPr>
          <p:cNvPr id="6" name="Picture 5" descr="blueve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5500"/>
            <a:ext cx="1905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f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186" y="0"/>
            <a:ext cx="7338813" cy="30162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7" descr="letterhe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958" y="301625"/>
            <a:ext cx="4953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hlinkClick r:id="rId6"/>
          </p:cNvPr>
          <p:cNvPicPr>
            <a:picLocks noChangeAspect="1"/>
          </p:cNvPicPr>
          <p:nvPr/>
        </p:nvPicPr>
        <p:blipFill>
          <a:blip r:embed="rId7"/>
          <a:stretch>
            <a:fillRect/>
          </a:stretch>
        </p:blipFill>
        <p:spPr>
          <a:xfrm>
            <a:off x="1497830" y="2865133"/>
            <a:ext cx="4570375" cy="3659348"/>
          </a:xfrm>
          <a:prstGeom prst="rect">
            <a:avLst/>
          </a:prstGeom>
        </p:spPr>
      </p:pic>
      <p:sp>
        <p:nvSpPr>
          <p:cNvPr id="3" name="TextBox 2"/>
          <p:cNvSpPr txBox="1"/>
          <p:nvPr/>
        </p:nvSpPr>
        <p:spPr>
          <a:xfrm>
            <a:off x="6119521" y="2703017"/>
            <a:ext cx="3024479" cy="4154983"/>
          </a:xfrm>
          <a:prstGeom prst="rect">
            <a:avLst/>
          </a:prstGeom>
          <a:noFill/>
        </p:spPr>
        <p:txBody>
          <a:bodyPr wrap="square" rtlCol="0">
            <a:spAutoFit/>
          </a:bodyPr>
          <a:lstStyle/>
          <a:p>
            <a:r>
              <a:rPr lang="en-US" sz="1200" dirty="0" smtClean="0">
                <a:latin typeface="Lucida Console"/>
                <a:cs typeface="Lucida Console"/>
                <a:hlinkClick r:id="rId8"/>
              </a:rPr>
              <a:t>Officer:</a:t>
            </a:r>
            <a:r>
              <a:rPr lang="en-US" sz="1200" dirty="0" smtClean="0">
                <a:latin typeface="Lucida Console"/>
                <a:cs typeface="Lucida Console"/>
              </a:rPr>
              <a:t> Can testify that he answered a call to the Texas Theater....they entered the rear door and proceeded to the rear of the theater checking several people as he went. He came to Oswald seated in the center section in rear of theater. When he approached him, he told Oswald to stand up. Oswald did, bringing his hands to shoulder height. He then struck McDonald in the face. He then grabbed Oswald and began struggling with him, hollering for help from other officers. While struggling for possession of Oswald’s pistol it was snapped one time in his face. He did succeed in getting the pistol and giving it to another officer.</a:t>
            </a:r>
            <a:endParaRPr lang="en-US" sz="1200" dirty="0">
              <a:latin typeface="Lucida Console"/>
              <a:cs typeface="Lucida Console"/>
            </a:endParaRPr>
          </a:p>
        </p:txBody>
      </p:sp>
      <p:sp>
        <p:nvSpPr>
          <p:cNvPr id="4" name="TextBox 3"/>
          <p:cNvSpPr txBox="1"/>
          <p:nvPr/>
        </p:nvSpPr>
        <p:spPr>
          <a:xfrm>
            <a:off x="1626121" y="1904170"/>
            <a:ext cx="7403569" cy="646331"/>
          </a:xfrm>
          <a:prstGeom prst="rect">
            <a:avLst/>
          </a:prstGeom>
          <a:noFill/>
        </p:spPr>
        <p:txBody>
          <a:bodyPr wrap="square" rtlCol="0">
            <a:spAutoFit/>
          </a:bodyPr>
          <a:lstStyle/>
          <a:p>
            <a:r>
              <a:rPr lang="en-US" sz="1200" dirty="0" smtClean="0">
                <a:latin typeface="Lucida Console"/>
                <a:cs typeface="Lucida Console"/>
                <a:hlinkClick r:id="rId9"/>
              </a:rPr>
              <a:t>Witness</a:t>
            </a:r>
            <a:r>
              <a:rPr lang="en-US" sz="1200" dirty="0" smtClean="0">
                <a:latin typeface="Lucida Console"/>
                <a:cs typeface="Lucida Console"/>
              </a:rPr>
              <a:t>: Can testify that she is employed at the Texas Theater. That she saw a suspicious person duck into the theater, just after the shooting. That she called the Police and saw the man later identified as Oswald.</a:t>
            </a:r>
            <a:endParaRPr lang="en-US" sz="1200" dirty="0">
              <a:latin typeface="Lucida Console"/>
              <a:cs typeface="Lucida Console"/>
            </a:endParaRPr>
          </a:p>
        </p:txBody>
      </p:sp>
    </p:spTree>
    <p:extLst>
      <p:ext uri="{BB962C8B-B14F-4D97-AF65-F5344CB8AC3E}">
        <p14:creationId xmlns:p14="http://schemas.microsoft.com/office/powerpoint/2010/main" val="29935388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FX.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153431" y="986895"/>
            <a:ext cx="6249083" cy="729034"/>
          </a:xfrm>
        </p:spPr>
        <p:txBody>
          <a:bodyPr>
            <a:noAutofit/>
          </a:bodyPr>
          <a:lstStyle/>
          <a:p>
            <a:r>
              <a:rPr lang="en-US" sz="2000" b="1" dirty="0" smtClean="0">
                <a:latin typeface="Lucida Console"/>
                <a:cs typeface="Lucida Console"/>
              </a:rPr>
              <a:t>Evidence #8: </a:t>
            </a:r>
            <a:r>
              <a:rPr lang="en-US" sz="2000" dirty="0" smtClean="0">
                <a:latin typeface="Lucida Console"/>
                <a:cs typeface="Lucida Console"/>
              </a:rPr>
              <a:t>Nitrate test: positive</a:t>
            </a:r>
            <a:endParaRPr lang="en-US" sz="2000" dirty="0">
              <a:latin typeface="Lucida Console"/>
              <a:cs typeface="Lucida Console"/>
            </a:endParaRPr>
          </a:p>
        </p:txBody>
      </p:sp>
      <p:pic>
        <p:nvPicPr>
          <p:cNvPr id="6" name="Picture 5" descr="blueve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5500"/>
            <a:ext cx="1905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f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186" y="0"/>
            <a:ext cx="7338813" cy="30162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7" descr="letterhe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958" y="301625"/>
            <a:ext cx="4953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Nitrate test.pdf">
            <a:hlinkClick r:id="rId6"/>
          </p:cNvPr>
          <p:cNvPicPr>
            <a:picLocks noChangeAspect="1"/>
          </p:cNvPicPr>
          <p:nvPr/>
        </p:nvPicPr>
        <p:blipFill rotWithShape="1">
          <a:blip r:embed="rId7">
            <a:extLst>
              <a:ext uri="{28A0092B-C50C-407E-A947-70E740481C1C}">
                <a14:useLocalDpi xmlns:a14="http://schemas.microsoft.com/office/drawing/2010/main" val="0"/>
              </a:ext>
            </a:extLst>
          </a:blip>
          <a:srcRect l="3917" t="4056" r="5275" b="4405"/>
          <a:stretch/>
        </p:blipFill>
        <p:spPr>
          <a:xfrm rot="5400000">
            <a:off x="1895807" y="1930097"/>
            <a:ext cx="2851634" cy="3720046"/>
          </a:xfrm>
          <a:prstGeom prst="rect">
            <a:avLst/>
          </a:prstGeom>
        </p:spPr>
      </p:pic>
      <p:pic>
        <p:nvPicPr>
          <p:cNvPr id="10" name="Picture 9" descr="Nitrate test_right hand.pdf">
            <a:hlinkClick r:id="rId8"/>
          </p:cNvPr>
          <p:cNvPicPr>
            <a:picLocks noChangeAspect="1"/>
          </p:cNvPicPr>
          <p:nvPr/>
        </p:nvPicPr>
        <p:blipFill rotWithShape="1">
          <a:blip r:embed="rId9">
            <a:extLst>
              <a:ext uri="{28A0092B-C50C-407E-A947-70E740481C1C}">
                <a14:useLocalDpi xmlns:a14="http://schemas.microsoft.com/office/drawing/2010/main" val="0"/>
              </a:ext>
            </a:extLst>
          </a:blip>
          <a:srcRect l="5869" t="9661" r="17647" b="13650"/>
          <a:stretch/>
        </p:blipFill>
        <p:spPr>
          <a:xfrm rot="5400000">
            <a:off x="5740724" y="1937008"/>
            <a:ext cx="2871664" cy="3726255"/>
          </a:xfrm>
          <a:prstGeom prst="rect">
            <a:avLst/>
          </a:prstGeom>
        </p:spPr>
      </p:pic>
      <p:sp>
        <p:nvSpPr>
          <p:cNvPr id="11" name="TextBox 10"/>
          <p:cNvSpPr txBox="1"/>
          <p:nvPr/>
        </p:nvSpPr>
        <p:spPr>
          <a:xfrm>
            <a:off x="2252367" y="2064041"/>
            <a:ext cx="2096499" cy="307777"/>
          </a:xfrm>
          <a:prstGeom prst="rect">
            <a:avLst/>
          </a:prstGeom>
          <a:noFill/>
        </p:spPr>
        <p:txBody>
          <a:bodyPr wrap="square" rtlCol="0">
            <a:spAutoFit/>
          </a:bodyPr>
          <a:lstStyle/>
          <a:p>
            <a:r>
              <a:rPr lang="en-US" sz="1400" dirty="0" smtClean="0">
                <a:latin typeface="Lucida Console"/>
                <a:cs typeface="Lucida Console"/>
              </a:rPr>
              <a:t>Ex.#2: Left hand</a:t>
            </a:r>
            <a:endParaRPr lang="en-US" sz="1400" dirty="0">
              <a:latin typeface="Lucida Console"/>
              <a:cs typeface="Lucida Console"/>
            </a:endParaRPr>
          </a:p>
        </p:txBody>
      </p:sp>
      <p:sp>
        <p:nvSpPr>
          <p:cNvPr id="12" name="TextBox 11"/>
          <p:cNvSpPr txBox="1"/>
          <p:nvPr/>
        </p:nvSpPr>
        <p:spPr>
          <a:xfrm>
            <a:off x="6301662" y="2076797"/>
            <a:ext cx="2100852" cy="307777"/>
          </a:xfrm>
          <a:prstGeom prst="rect">
            <a:avLst/>
          </a:prstGeom>
          <a:noFill/>
        </p:spPr>
        <p:txBody>
          <a:bodyPr wrap="square" rtlCol="0">
            <a:spAutoFit/>
          </a:bodyPr>
          <a:lstStyle/>
          <a:p>
            <a:r>
              <a:rPr lang="en-US" sz="1400" dirty="0" smtClean="0">
                <a:latin typeface="Lucida Console"/>
                <a:cs typeface="Lucida Console"/>
              </a:rPr>
              <a:t>Ex.#3: Right hand</a:t>
            </a:r>
            <a:endParaRPr lang="en-US" sz="1400" dirty="0">
              <a:latin typeface="Lucida Console"/>
              <a:cs typeface="Lucida Console"/>
            </a:endParaRPr>
          </a:p>
        </p:txBody>
      </p:sp>
      <p:sp>
        <p:nvSpPr>
          <p:cNvPr id="13" name="TextBox 12"/>
          <p:cNvSpPr txBox="1"/>
          <p:nvPr/>
        </p:nvSpPr>
        <p:spPr>
          <a:xfrm>
            <a:off x="1905000" y="5463850"/>
            <a:ext cx="6756791" cy="1169551"/>
          </a:xfrm>
          <a:prstGeom prst="rect">
            <a:avLst/>
          </a:prstGeom>
          <a:noFill/>
        </p:spPr>
        <p:txBody>
          <a:bodyPr wrap="square" rtlCol="0">
            <a:spAutoFit/>
          </a:bodyPr>
          <a:lstStyle/>
          <a:p>
            <a:r>
              <a:rPr lang="en-US" sz="1400" u="sng" dirty="0" smtClean="0">
                <a:latin typeface="Lucida Console"/>
                <a:cs typeface="Lucida Console"/>
                <a:hlinkClick r:id="rId10"/>
              </a:rPr>
              <a:t>Result of Examination:</a:t>
            </a:r>
            <a:endParaRPr lang="en-US" sz="1400" u="sng" dirty="0" smtClean="0">
              <a:latin typeface="Lucida Console"/>
              <a:cs typeface="Lucida Console"/>
            </a:endParaRPr>
          </a:p>
          <a:p>
            <a:r>
              <a:rPr lang="en-US" sz="1400" dirty="0" smtClean="0">
                <a:latin typeface="Lucida Console"/>
                <a:cs typeface="Lucida Console"/>
              </a:rPr>
              <a:t>Nitrate patterns consistent with the subject having discharged a firearm were present on Exhibits #2 and 3. </a:t>
            </a:r>
          </a:p>
          <a:p>
            <a:r>
              <a:rPr lang="en-US" sz="1400" dirty="0" smtClean="0">
                <a:latin typeface="Lucida Console"/>
                <a:cs typeface="Lucida Console"/>
              </a:rPr>
              <a:t>The pattern on Exhibit #3 is typical of the patterns produced in firing a revolver.</a:t>
            </a:r>
            <a:endParaRPr lang="en-US" sz="1400" dirty="0">
              <a:latin typeface="Lucida Console"/>
              <a:cs typeface="Lucida Console"/>
            </a:endParaRPr>
          </a:p>
        </p:txBody>
      </p:sp>
    </p:spTree>
    <p:extLst>
      <p:ext uri="{BB962C8B-B14F-4D97-AF65-F5344CB8AC3E}">
        <p14:creationId xmlns:p14="http://schemas.microsoft.com/office/powerpoint/2010/main" val="330874391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194" y="36167"/>
            <a:ext cx="8274822" cy="1592949"/>
          </a:xfrm>
        </p:spPr>
        <p:txBody>
          <a:bodyPr>
            <a:normAutofit/>
          </a:bodyPr>
          <a:lstStyle/>
          <a:p>
            <a:r>
              <a:rPr lang="en-US" sz="2800" dirty="0" smtClean="0"/>
              <a:t>Despite this evidence, conflicting stories </a:t>
            </a:r>
            <a:r>
              <a:rPr lang="en-US" sz="2800" dirty="0" smtClean="0"/>
              <a:t/>
            </a:r>
            <a:br>
              <a:rPr lang="en-US" sz="2800" dirty="0" smtClean="0"/>
            </a:br>
            <a:r>
              <a:rPr lang="en-US" sz="2800" dirty="0" smtClean="0"/>
              <a:t>from witnesses </a:t>
            </a:r>
            <a:r>
              <a:rPr lang="en-US" sz="2800" dirty="0" smtClean="0"/>
              <a:t>raise questions: </a:t>
            </a:r>
            <a:endParaRPr lang="en-US" sz="2800" i="1" dirty="0"/>
          </a:p>
        </p:txBody>
      </p:sp>
      <p:sp>
        <p:nvSpPr>
          <p:cNvPr id="4" name="TextBox 3"/>
          <p:cNvSpPr txBox="1"/>
          <p:nvPr/>
        </p:nvSpPr>
        <p:spPr>
          <a:xfrm>
            <a:off x="590144" y="1629116"/>
            <a:ext cx="8120872" cy="5355313"/>
          </a:xfrm>
          <a:prstGeom prst="rect">
            <a:avLst/>
          </a:prstGeom>
          <a:noFill/>
        </p:spPr>
        <p:txBody>
          <a:bodyPr wrap="square" rtlCol="0">
            <a:spAutoFit/>
          </a:bodyPr>
          <a:lstStyle/>
          <a:p>
            <a:r>
              <a:rPr lang="en-US" dirty="0" smtClean="0"/>
              <a:t>Claims that Oswald was not in window during the time of the shooting:</a:t>
            </a:r>
            <a:endParaRPr lang="en-US" dirty="0" smtClean="0">
              <a:hlinkClick r:id="rId2"/>
            </a:endParaRPr>
          </a:p>
          <a:p>
            <a:r>
              <a:rPr lang="en-US" dirty="0" smtClean="0">
                <a:hlinkClick r:id="rId2"/>
              </a:rPr>
              <a:t>http</a:t>
            </a:r>
            <a:r>
              <a:rPr lang="en-US" dirty="0">
                <a:hlinkClick r:id="rId2"/>
              </a:rPr>
              <a:t>://texashistory.unt.edu/ark:/67531/metapth337256/m1/1/sizes</a:t>
            </a:r>
            <a:r>
              <a:rPr lang="en-US" dirty="0" smtClean="0">
                <a:hlinkClick r:id="rId2"/>
              </a:rPr>
              <a:t>/</a:t>
            </a:r>
            <a:endParaRPr lang="en-US" dirty="0" smtClean="0"/>
          </a:p>
          <a:p>
            <a:endParaRPr lang="en-US" dirty="0" smtClean="0"/>
          </a:p>
          <a:p>
            <a:r>
              <a:rPr lang="en-US" dirty="0" smtClean="0"/>
              <a:t>Attorney has devoted himself to “pecking holes in the case against Oswald”:</a:t>
            </a:r>
            <a:endParaRPr lang="en-US" dirty="0"/>
          </a:p>
          <a:p>
            <a:r>
              <a:rPr lang="en-US" dirty="0">
                <a:hlinkClick r:id="rId3"/>
              </a:rPr>
              <a:t>http://texashistory.unt.edu/ark:/67531/metapth339183</a:t>
            </a:r>
            <a:r>
              <a:rPr lang="en-US" dirty="0" smtClean="0">
                <a:hlinkClick r:id="rId3"/>
              </a:rPr>
              <a:t>/</a:t>
            </a:r>
            <a:endParaRPr lang="en-US" dirty="0" smtClean="0"/>
          </a:p>
          <a:p>
            <a:endParaRPr lang="en-US" dirty="0" smtClean="0"/>
          </a:p>
          <a:p>
            <a:r>
              <a:rPr lang="en-US" dirty="0" smtClean="0"/>
              <a:t>Testimonies suggesting that two men were seen with a gun in the sixth floor window of the Texas School Book Depository:</a:t>
            </a:r>
            <a:endParaRPr lang="en-US" dirty="0"/>
          </a:p>
          <a:p>
            <a:r>
              <a:rPr lang="en-US" dirty="0">
                <a:hlinkClick r:id="rId4"/>
              </a:rPr>
              <a:t>http://texashistory.unt.edu/ark:/67531/metapth339748</a:t>
            </a:r>
            <a:r>
              <a:rPr lang="en-US" dirty="0" smtClean="0">
                <a:hlinkClick r:id="rId4"/>
              </a:rPr>
              <a:t>/</a:t>
            </a:r>
            <a:endParaRPr lang="en-US" dirty="0" smtClean="0"/>
          </a:p>
          <a:p>
            <a:endParaRPr lang="en-US" dirty="0"/>
          </a:p>
          <a:p>
            <a:r>
              <a:rPr lang="en-US" dirty="0" smtClean="0"/>
              <a:t>Questionable film surfaces suggesting two gunmen:</a:t>
            </a:r>
          </a:p>
          <a:p>
            <a:r>
              <a:rPr lang="en-US" dirty="0">
                <a:hlinkClick r:id="rId5"/>
              </a:rPr>
              <a:t>http://texashistory.unt.edu/ark:/67531/metapth339865</a:t>
            </a:r>
            <a:r>
              <a:rPr lang="en-US" dirty="0" smtClean="0">
                <a:hlinkClick r:id="rId5"/>
              </a:rPr>
              <a:t>/</a:t>
            </a:r>
            <a:endParaRPr lang="en-US" dirty="0" smtClean="0"/>
          </a:p>
          <a:p>
            <a:endParaRPr lang="en-US" dirty="0"/>
          </a:p>
          <a:p>
            <a:r>
              <a:rPr lang="en-US" dirty="0" smtClean="0"/>
              <a:t>Garrison moves to get more witnesses:</a:t>
            </a:r>
          </a:p>
          <a:p>
            <a:r>
              <a:rPr lang="en-US" dirty="0">
                <a:hlinkClick r:id="rId6"/>
              </a:rPr>
              <a:t>http://texashistory.unt.edu/ark:/67531/metapth338736</a:t>
            </a:r>
            <a:r>
              <a:rPr lang="en-US" dirty="0" smtClean="0">
                <a:hlinkClick r:id="rId6"/>
              </a:rPr>
              <a:t>/</a:t>
            </a:r>
            <a:endParaRPr lang="en-US" dirty="0" smtClean="0"/>
          </a:p>
          <a:p>
            <a:endParaRPr lang="en-US" dirty="0" smtClean="0"/>
          </a:p>
          <a:p>
            <a:r>
              <a:rPr lang="en-US" dirty="0" smtClean="0"/>
              <a:t>Questionable evidence: (button off of policeman’s uniform)</a:t>
            </a:r>
            <a:endParaRPr lang="en-US" dirty="0"/>
          </a:p>
          <a:p>
            <a:r>
              <a:rPr lang="en-US" dirty="0">
                <a:hlinkClick r:id="rId7"/>
              </a:rPr>
              <a:t>http://texashistory.unt.edu/ark:/67531/metapth337080/m1/17</a:t>
            </a:r>
            <a:r>
              <a:rPr lang="en-US" dirty="0" smtClean="0">
                <a:hlinkClick r:id="rId7"/>
              </a:rPr>
              <a:t>/</a:t>
            </a:r>
            <a:endParaRPr lang="en-US" dirty="0" smtClean="0"/>
          </a:p>
          <a:p>
            <a:endParaRPr lang="en-US" dirty="0" smtClean="0"/>
          </a:p>
        </p:txBody>
      </p:sp>
    </p:spTree>
    <p:extLst>
      <p:ext uri="{BB962C8B-B14F-4D97-AF65-F5344CB8AC3E}">
        <p14:creationId xmlns:p14="http://schemas.microsoft.com/office/powerpoint/2010/main" val="157417198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FX.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78936" y="1215643"/>
            <a:ext cx="5757637" cy="586220"/>
          </a:xfrm>
        </p:spPr>
        <p:txBody>
          <a:bodyPr>
            <a:noAutofit/>
          </a:bodyPr>
          <a:lstStyle/>
          <a:p>
            <a:r>
              <a:rPr lang="en-US" sz="2400" b="1" dirty="0" smtClean="0">
                <a:latin typeface="Lucida Console"/>
                <a:cs typeface="Lucida Console"/>
              </a:rPr>
              <a:t>Location #1: </a:t>
            </a:r>
            <a:r>
              <a:rPr lang="en-US" sz="2400" dirty="0" smtClean="0">
                <a:latin typeface="Lucida Console"/>
                <a:cs typeface="Lucida Console"/>
              </a:rPr>
              <a:t>Parade Route</a:t>
            </a:r>
            <a:endParaRPr lang="en-US" sz="2400" dirty="0">
              <a:latin typeface="Lucida Console"/>
              <a:cs typeface="Lucida Console"/>
            </a:endParaRPr>
          </a:p>
        </p:txBody>
      </p:sp>
      <p:pic>
        <p:nvPicPr>
          <p:cNvPr id="5" name="Picture 4">
            <a:hlinkClick r:id="rId3"/>
          </p:cNvPr>
          <p:cNvPicPr>
            <a:picLocks noChangeAspect="1"/>
          </p:cNvPicPr>
          <p:nvPr/>
        </p:nvPicPr>
        <p:blipFill rotWithShape="1">
          <a:blip r:embed="rId4"/>
          <a:srcRect l="4497" t="5479" r="4064" b="7705"/>
          <a:stretch/>
        </p:blipFill>
        <p:spPr>
          <a:xfrm>
            <a:off x="5400561" y="2969372"/>
            <a:ext cx="3602610" cy="28139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5457755" y="5867689"/>
            <a:ext cx="3545416" cy="584776"/>
          </a:xfrm>
          <a:prstGeom prst="rect">
            <a:avLst/>
          </a:prstGeom>
          <a:noFill/>
        </p:spPr>
        <p:txBody>
          <a:bodyPr wrap="square" rtlCol="0">
            <a:spAutoFit/>
          </a:bodyPr>
          <a:lstStyle/>
          <a:p>
            <a:pPr algn="ctr"/>
            <a:r>
              <a:rPr lang="en-US" sz="1600" dirty="0" smtClean="0">
                <a:latin typeface="Lucida Console"/>
                <a:cs typeface="Lucida Console"/>
              </a:rPr>
              <a:t>Where the first shot landed on the President.</a:t>
            </a:r>
            <a:endParaRPr lang="en-US" sz="1600" dirty="0">
              <a:latin typeface="Lucida Console"/>
              <a:cs typeface="Lucida Console"/>
            </a:endParaRPr>
          </a:p>
        </p:txBody>
      </p:sp>
      <p:pic>
        <p:nvPicPr>
          <p:cNvPr id="9" name="Picture 6" descr="blueve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65500"/>
            <a:ext cx="1905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fi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5186" y="0"/>
            <a:ext cx="7338813" cy="30162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10" descr="letterhe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958" y="301625"/>
            <a:ext cx="4953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hlinkClick r:id="rId8"/>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Lst>
          </a:blip>
          <a:srcRect l="4880" t="7851" r="5820" b="3373"/>
          <a:stretch/>
        </p:blipFill>
        <p:spPr>
          <a:xfrm>
            <a:off x="1631061" y="2079035"/>
            <a:ext cx="3533445" cy="2828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1805186" y="4970642"/>
            <a:ext cx="3236383" cy="830997"/>
          </a:xfrm>
          <a:prstGeom prst="rect">
            <a:avLst/>
          </a:prstGeom>
          <a:noFill/>
        </p:spPr>
        <p:txBody>
          <a:bodyPr wrap="square" rtlCol="0">
            <a:spAutoFit/>
          </a:bodyPr>
          <a:lstStyle/>
          <a:p>
            <a:pPr algn="ctr"/>
            <a:r>
              <a:rPr lang="en-US" sz="1600" dirty="0" smtClean="0">
                <a:latin typeface="Lucida Console"/>
                <a:cs typeface="Lucida Console"/>
              </a:rPr>
              <a:t>The Texas </a:t>
            </a:r>
            <a:r>
              <a:rPr lang="en-US" sz="1600" dirty="0" smtClean="0">
                <a:latin typeface="Lucida Console"/>
                <a:cs typeface="Lucida Console"/>
              </a:rPr>
              <a:t>School Book </a:t>
            </a:r>
            <a:r>
              <a:rPr lang="en-US" sz="1600" dirty="0" smtClean="0">
                <a:latin typeface="Lucida Console"/>
                <a:cs typeface="Lucida Console"/>
              </a:rPr>
              <a:t>Depository can be seen on the left.</a:t>
            </a:r>
            <a:endParaRPr lang="en-US" sz="1600" dirty="0">
              <a:latin typeface="Lucida Console"/>
              <a:cs typeface="Lucida Console"/>
            </a:endParaRPr>
          </a:p>
        </p:txBody>
      </p:sp>
    </p:spTree>
    <p:extLst>
      <p:ext uri="{BB962C8B-B14F-4D97-AF65-F5344CB8AC3E}">
        <p14:creationId xmlns:p14="http://schemas.microsoft.com/office/powerpoint/2010/main" val="258107400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FX.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05186" y="885662"/>
            <a:ext cx="7338814" cy="889002"/>
          </a:xfrm>
        </p:spPr>
        <p:txBody>
          <a:bodyPr>
            <a:noAutofit/>
          </a:bodyPr>
          <a:lstStyle/>
          <a:p>
            <a:pPr algn="l"/>
            <a:r>
              <a:rPr lang="en-US" sz="2000" b="1" dirty="0" smtClean="0">
                <a:latin typeface="Lucida Console"/>
                <a:cs typeface="Lucida Console"/>
              </a:rPr>
              <a:t>Location #2: </a:t>
            </a:r>
            <a:r>
              <a:rPr lang="en-US" sz="2000" dirty="0" smtClean="0">
                <a:latin typeface="Lucida Console"/>
                <a:cs typeface="Lucida Console"/>
              </a:rPr>
              <a:t>Texas </a:t>
            </a:r>
            <a:r>
              <a:rPr lang="en-US" sz="2000" dirty="0" smtClean="0">
                <a:latin typeface="Lucida Console"/>
                <a:cs typeface="Lucida Console"/>
              </a:rPr>
              <a:t>School Book </a:t>
            </a:r>
            <a:r>
              <a:rPr lang="en-US" sz="2000" dirty="0" smtClean="0">
                <a:latin typeface="Lucida Console"/>
                <a:cs typeface="Lucida Console"/>
              </a:rPr>
              <a:t>Depository, </a:t>
            </a:r>
            <a:r>
              <a:rPr lang="en-US" sz="2000" dirty="0" smtClean="0">
                <a:latin typeface="Lucida Console"/>
                <a:cs typeface="Lucida Console"/>
              </a:rPr>
              <a:t>							Dallas</a:t>
            </a:r>
            <a:r>
              <a:rPr lang="en-US" sz="2000" dirty="0" smtClean="0">
                <a:latin typeface="Lucida Console"/>
                <a:cs typeface="Lucida Console"/>
              </a:rPr>
              <a:t>, TX</a:t>
            </a:r>
            <a:endParaRPr lang="en-US" sz="2000" dirty="0">
              <a:latin typeface="Lucida Console"/>
              <a:cs typeface="Lucida Console"/>
            </a:endParaRPr>
          </a:p>
        </p:txBody>
      </p:sp>
      <p:pic>
        <p:nvPicPr>
          <p:cNvPr id="4" name="Picture 3">
            <a:hlinkClick r:id="rId3"/>
          </p:cNvPr>
          <p:cNvPicPr>
            <a:picLocks noChangeAspect="1"/>
          </p:cNvPicPr>
          <p:nvPr/>
        </p:nvPicPr>
        <p:blipFill>
          <a:blip r:embed="rId4">
            <a:alphaModFix/>
          </a:blip>
          <a:stretch>
            <a:fillRect/>
          </a:stretch>
        </p:blipFill>
        <p:spPr>
          <a:xfrm>
            <a:off x="2383493" y="1887125"/>
            <a:ext cx="5851484" cy="4759207"/>
          </a:xfrm>
          <a:prstGeom prst="rect">
            <a:avLst/>
          </a:prstGeom>
          <a:ln w="12700" cmpd="sng">
            <a:solidFill>
              <a:schemeClr val="bg1">
                <a:lumMod val="50000"/>
              </a:schemeClr>
            </a:solidFill>
          </a:ln>
          <a:effectLst>
            <a:outerShdw blurRad="50800" dist="38100" dir="2700000" algn="tl" rotWithShape="0">
              <a:srgbClr val="000000">
                <a:alpha val="43000"/>
              </a:srgbClr>
            </a:outerShdw>
          </a:effectLst>
        </p:spPr>
      </p:pic>
      <p:pic>
        <p:nvPicPr>
          <p:cNvPr id="6" name="Picture 6" descr="blueve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65500"/>
            <a:ext cx="1905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fi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5186" y="0"/>
            <a:ext cx="7338813" cy="30162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7" descr="letterhe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958" y="301625"/>
            <a:ext cx="4953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712931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FX.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descr="blueve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5500"/>
            <a:ext cx="1905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001378" y="898154"/>
            <a:ext cx="6581845" cy="1163384"/>
          </a:xfrm>
        </p:spPr>
        <p:txBody>
          <a:bodyPr>
            <a:noAutofit/>
          </a:bodyPr>
          <a:lstStyle/>
          <a:p>
            <a:r>
              <a:rPr lang="en-US" sz="2000" b="1" dirty="0" smtClean="0">
                <a:latin typeface="Lucida Console"/>
                <a:cs typeface="Lucida Console"/>
              </a:rPr>
              <a:t>Location #3: </a:t>
            </a:r>
            <a:br>
              <a:rPr lang="en-US" sz="2000" b="1" dirty="0" smtClean="0">
                <a:latin typeface="Lucida Console"/>
                <a:cs typeface="Lucida Console"/>
              </a:rPr>
            </a:br>
            <a:r>
              <a:rPr lang="en-US" sz="2000" dirty="0" smtClean="0">
                <a:latin typeface="Lucida Console"/>
                <a:cs typeface="Lucida Console"/>
              </a:rPr>
              <a:t>6</a:t>
            </a:r>
            <a:r>
              <a:rPr lang="en-US" sz="2000" baseline="30000" dirty="0" smtClean="0">
                <a:latin typeface="Lucida Console"/>
                <a:cs typeface="Lucida Console"/>
              </a:rPr>
              <a:t>th</a:t>
            </a:r>
            <a:r>
              <a:rPr lang="en-US" sz="2000" dirty="0" smtClean="0">
                <a:latin typeface="Lucida Console"/>
                <a:cs typeface="Lucida Console"/>
              </a:rPr>
              <a:t> floor of </a:t>
            </a:r>
            <a:r>
              <a:rPr lang="en-US" sz="2000" dirty="0" smtClean="0">
                <a:latin typeface="Lucida Console"/>
                <a:cs typeface="Lucida Console"/>
              </a:rPr>
              <a:t>Texas School Book </a:t>
            </a:r>
            <a:r>
              <a:rPr lang="en-US" sz="2000" dirty="0" smtClean="0">
                <a:latin typeface="Lucida Console"/>
                <a:cs typeface="Lucida Console"/>
              </a:rPr>
              <a:t>Depository, </a:t>
            </a:r>
            <a:br>
              <a:rPr lang="en-US" sz="2000" dirty="0" smtClean="0">
                <a:latin typeface="Lucida Console"/>
                <a:cs typeface="Lucida Console"/>
              </a:rPr>
            </a:br>
            <a:r>
              <a:rPr lang="en-US" sz="2000" dirty="0" smtClean="0">
                <a:latin typeface="Lucida Console"/>
                <a:cs typeface="Lucida Console"/>
              </a:rPr>
              <a:t>Sniper’s View</a:t>
            </a:r>
            <a:endParaRPr lang="en-US" sz="2000" dirty="0">
              <a:latin typeface="Lucida Console"/>
              <a:cs typeface="Lucida Console"/>
            </a:endParaRPr>
          </a:p>
        </p:txBody>
      </p:sp>
      <p:sp>
        <p:nvSpPr>
          <p:cNvPr id="5" name="TextBox 4"/>
          <p:cNvSpPr txBox="1"/>
          <p:nvPr/>
        </p:nvSpPr>
        <p:spPr>
          <a:xfrm>
            <a:off x="1454437" y="6173179"/>
            <a:ext cx="7689563" cy="523220"/>
          </a:xfrm>
          <a:prstGeom prst="rect">
            <a:avLst/>
          </a:prstGeom>
          <a:noFill/>
        </p:spPr>
        <p:txBody>
          <a:bodyPr wrap="square" rtlCol="0">
            <a:spAutoFit/>
          </a:bodyPr>
          <a:lstStyle/>
          <a:p>
            <a:pPr algn="ctr"/>
            <a:r>
              <a:rPr lang="en-US" sz="1400" dirty="0" smtClean="0">
                <a:latin typeface="Lucida Console"/>
                <a:cs typeface="Lucida Console"/>
              </a:rPr>
              <a:t>The sniper would have had a clear shot from this vantage point. </a:t>
            </a:r>
          </a:p>
          <a:p>
            <a:pPr algn="ctr"/>
            <a:r>
              <a:rPr lang="en-US" sz="1400" dirty="0" smtClean="0">
                <a:latin typeface="Lucida Console"/>
                <a:cs typeface="Lucida Console"/>
              </a:rPr>
              <a:t>The motorcade passed nearly directly under this window.</a:t>
            </a:r>
            <a:endParaRPr lang="en-US" sz="1400" dirty="0">
              <a:latin typeface="Lucida Console"/>
              <a:cs typeface="Lucida Console"/>
            </a:endParaRPr>
          </a:p>
        </p:txBody>
      </p:sp>
      <p:pic>
        <p:nvPicPr>
          <p:cNvPr id="8" name="Picture 2" descr="f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186" y="0"/>
            <a:ext cx="7338813" cy="30162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Picture 8" descr="letterhe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958" y="301625"/>
            <a:ext cx="4953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hlinkClick r:id="rId6"/>
          </p:cNvPr>
          <p:cNvPicPr>
            <a:picLocks noChangeAspect="1"/>
          </p:cNvPicPr>
          <p:nvPr/>
        </p:nvPicPr>
        <p:blipFill>
          <a:blip r:embed="rId7"/>
          <a:stretch>
            <a:fillRect/>
          </a:stretch>
        </p:blipFill>
        <p:spPr>
          <a:xfrm>
            <a:off x="2785963" y="2061538"/>
            <a:ext cx="4994769" cy="4022453"/>
          </a:xfrm>
          <a:prstGeom prst="rect">
            <a:avLst/>
          </a:prstGeom>
        </p:spPr>
      </p:pic>
    </p:spTree>
    <p:extLst>
      <p:ext uri="{BB962C8B-B14F-4D97-AF65-F5344CB8AC3E}">
        <p14:creationId xmlns:p14="http://schemas.microsoft.com/office/powerpoint/2010/main" val="160485911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FX.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38970" y="849061"/>
            <a:ext cx="6572250" cy="751945"/>
          </a:xfrm>
        </p:spPr>
        <p:txBody>
          <a:bodyPr>
            <a:normAutofit/>
          </a:bodyPr>
          <a:lstStyle/>
          <a:p>
            <a:r>
              <a:rPr lang="en-US" sz="2000" b="1" dirty="0" smtClean="0">
                <a:latin typeface="Lucida Console"/>
                <a:cs typeface="Lucida Console"/>
              </a:rPr>
              <a:t>Evidence #1: </a:t>
            </a:r>
            <a:r>
              <a:rPr lang="en-US" sz="2000" dirty="0" smtClean="0">
                <a:latin typeface="Lucida Console"/>
                <a:cs typeface="Lucida Console"/>
              </a:rPr>
              <a:t>The Barricade</a:t>
            </a:r>
            <a:endParaRPr lang="en-US" sz="2000" dirty="0">
              <a:latin typeface="Lucida Console"/>
              <a:cs typeface="Lucida Console"/>
            </a:endParaRPr>
          </a:p>
        </p:txBody>
      </p:sp>
      <p:sp>
        <p:nvSpPr>
          <p:cNvPr id="5" name="TextBox 4"/>
          <p:cNvSpPr txBox="1"/>
          <p:nvPr/>
        </p:nvSpPr>
        <p:spPr>
          <a:xfrm>
            <a:off x="2294938" y="6261038"/>
            <a:ext cx="6106585" cy="523220"/>
          </a:xfrm>
          <a:prstGeom prst="rect">
            <a:avLst/>
          </a:prstGeom>
          <a:noFill/>
        </p:spPr>
        <p:txBody>
          <a:bodyPr wrap="square" rtlCol="0">
            <a:spAutoFit/>
          </a:bodyPr>
          <a:lstStyle/>
          <a:p>
            <a:pPr algn="ctr"/>
            <a:r>
              <a:rPr lang="en-US" sz="1400" dirty="0" smtClean="0">
                <a:latin typeface="Lucida Console"/>
                <a:cs typeface="Lucida Console"/>
              </a:rPr>
              <a:t>Boxes were stacked in front of the sniper’s </a:t>
            </a:r>
          </a:p>
          <a:p>
            <a:pPr algn="ctr"/>
            <a:r>
              <a:rPr lang="en-US" sz="1400" dirty="0" smtClean="0">
                <a:latin typeface="Lucida Console"/>
                <a:cs typeface="Lucida Console"/>
              </a:rPr>
              <a:t>window so no one could see him.</a:t>
            </a:r>
            <a:endParaRPr lang="en-US" sz="1400" dirty="0">
              <a:latin typeface="Lucida Console"/>
              <a:cs typeface="Lucida Console"/>
            </a:endParaRPr>
          </a:p>
        </p:txBody>
      </p:sp>
      <p:pic>
        <p:nvPicPr>
          <p:cNvPr id="7" name="Picture 6" descr="blueve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5500"/>
            <a:ext cx="1905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f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186" y="0"/>
            <a:ext cx="7338813" cy="30162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Picture 8" descr="letterhe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958" y="301625"/>
            <a:ext cx="4953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hlinkClick r:id="rId6"/>
          </p:cNvPr>
          <p:cNvPicPr>
            <a:picLocks noChangeAspect="1"/>
          </p:cNvPicPr>
          <p:nvPr/>
        </p:nvPicPr>
        <p:blipFill>
          <a:blip r:embed="rId7"/>
          <a:stretch>
            <a:fillRect/>
          </a:stretch>
        </p:blipFill>
        <p:spPr>
          <a:xfrm>
            <a:off x="2328908" y="1601006"/>
            <a:ext cx="5866978" cy="4646646"/>
          </a:xfrm>
          <a:prstGeom prst="rect">
            <a:avLst/>
          </a:prstGeom>
        </p:spPr>
      </p:pic>
    </p:spTree>
    <p:extLst>
      <p:ext uri="{BB962C8B-B14F-4D97-AF65-F5344CB8AC3E}">
        <p14:creationId xmlns:p14="http://schemas.microsoft.com/office/powerpoint/2010/main" val="289903495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FX.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descr="blueve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5500"/>
            <a:ext cx="1905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63233" y="844711"/>
            <a:ext cx="6045200" cy="900112"/>
          </a:xfrm>
        </p:spPr>
        <p:txBody>
          <a:bodyPr>
            <a:normAutofit/>
          </a:bodyPr>
          <a:lstStyle/>
          <a:p>
            <a:r>
              <a:rPr lang="en-US" sz="2000" b="1" dirty="0" smtClean="0">
                <a:latin typeface="Lucida Console"/>
                <a:cs typeface="Lucida Console"/>
              </a:rPr>
              <a:t>Evidence #2:</a:t>
            </a:r>
            <a:r>
              <a:rPr lang="en-US" sz="2000" dirty="0" smtClean="0">
                <a:latin typeface="Lucida Console"/>
                <a:cs typeface="Lucida Console"/>
              </a:rPr>
              <a:t> Spent Shells</a:t>
            </a:r>
            <a:endParaRPr lang="en-US" sz="2000" dirty="0">
              <a:latin typeface="Lucida Console"/>
              <a:cs typeface="Lucida Console"/>
            </a:endParaRPr>
          </a:p>
        </p:txBody>
      </p:sp>
      <p:pic>
        <p:nvPicPr>
          <p:cNvPr id="6" name="Picture 5">
            <a:hlinkClick r:id="rId4"/>
          </p:cNvPr>
          <p:cNvPicPr>
            <a:picLocks noChangeAspect="1"/>
          </p:cNvPicPr>
          <p:nvPr/>
        </p:nvPicPr>
        <p:blipFill rotWithShape="1">
          <a:blip r:embed="rId5"/>
          <a:srcRect l="25344" t="29111" r="33132" b="27733"/>
          <a:stretch/>
        </p:blipFill>
        <p:spPr>
          <a:xfrm>
            <a:off x="1533527" y="2753408"/>
            <a:ext cx="2990980" cy="3929079"/>
          </a:xfrm>
          <a:prstGeom prst="rect">
            <a:avLst/>
          </a:prstGeom>
        </p:spPr>
      </p:pic>
      <p:sp>
        <p:nvSpPr>
          <p:cNvPr id="7" name="Oval 6"/>
          <p:cNvSpPr/>
          <p:nvPr/>
        </p:nvSpPr>
        <p:spPr>
          <a:xfrm>
            <a:off x="1805186" y="5104571"/>
            <a:ext cx="508000" cy="472428"/>
          </a:xfrm>
          <a:prstGeom prst="ellipse">
            <a:avLst/>
          </a:prstGeom>
          <a:noFill/>
          <a:ln w="57150" cmpd="sng">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671290" y="2834976"/>
            <a:ext cx="508000" cy="472428"/>
          </a:xfrm>
          <a:prstGeom prst="ellipse">
            <a:avLst/>
          </a:prstGeom>
          <a:noFill/>
          <a:ln w="57150" cmpd="sng">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1614576" y="6046219"/>
            <a:ext cx="508000" cy="472428"/>
          </a:xfrm>
          <a:prstGeom prst="ellipse">
            <a:avLst/>
          </a:prstGeom>
          <a:noFill/>
          <a:ln w="57150" cmpd="sng">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238571" y="2002201"/>
            <a:ext cx="3915834" cy="523220"/>
          </a:xfrm>
          <a:prstGeom prst="rect">
            <a:avLst/>
          </a:prstGeom>
          <a:noFill/>
        </p:spPr>
        <p:txBody>
          <a:bodyPr wrap="square" rtlCol="0">
            <a:spAutoFit/>
          </a:bodyPr>
          <a:lstStyle/>
          <a:p>
            <a:pPr algn="ctr"/>
            <a:r>
              <a:rPr lang="en-US" sz="1400" dirty="0" smtClean="0">
                <a:latin typeface="Lucida Console"/>
                <a:cs typeface="Lucida Console"/>
                <a:hlinkClick r:id="rId6"/>
              </a:rPr>
              <a:t>Case Report</a:t>
            </a:r>
            <a:r>
              <a:rPr lang="en-US" sz="1400" dirty="0" smtClean="0">
                <a:latin typeface="Lucida Console"/>
                <a:cs typeface="Lucida Console"/>
              </a:rPr>
              <a:t>: Found 3 empty 6.5 rifle shells on 6</a:t>
            </a:r>
            <a:r>
              <a:rPr lang="en-US" sz="1400" baseline="30000" dirty="0" smtClean="0">
                <a:latin typeface="Lucida Console"/>
                <a:cs typeface="Lucida Console"/>
              </a:rPr>
              <a:t>th</a:t>
            </a:r>
            <a:r>
              <a:rPr lang="en-US" sz="1400" dirty="0" smtClean="0">
                <a:latin typeface="Lucida Console"/>
                <a:cs typeface="Lucida Console"/>
              </a:rPr>
              <a:t> floor.</a:t>
            </a:r>
            <a:endParaRPr lang="en-US" sz="1400" dirty="0">
              <a:latin typeface="Lucida Console"/>
              <a:cs typeface="Lucida Console"/>
            </a:endParaRPr>
          </a:p>
        </p:txBody>
      </p:sp>
      <p:pic>
        <p:nvPicPr>
          <p:cNvPr id="14" name="Picture 2" descr="fi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5186" y="0"/>
            <a:ext cx="7338813" cy="30162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14" descr="letterhea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8958" y="301625"/>
            <a:ext cx="4953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hlinkClick r:id="rId4"/>
          </p:cNvPr>
          <p:cNvPicPr>
            <a:picLocks noChangeAspect="1"/>
          </p:cNvPicPr>
          <p:nvPr/>
        </p:nvPicPr>
        <p:blipFill>
          <a:blip r:embed="rId5"/>
          <a:stretch>
            <a:fillRect/>
          </a:stretch>
        </p:blipFill>
        <p:spPr>
          <a:xfrm>
            <a:off x="4921206" y="1744823"/>
            <a:ext cx="3902362" cy="4932587"/>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8987706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FX.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63781" y="976056"/>
            <a:ext cx="5289550" cy="646113"/>
          </a:xfrm>
        </p:spPr>
        <p:txBody>
          <a:bodyPr>
            <a:normAutofit/>
          </a:bodyPr>
          <a:lstStyle/>
          <a:p>
            <a:r>
              <a:rPr lang="en-US" sz="2000" b="1" dirty="0" smtClean="0">
                <a:latin typeface="Lucida Console"/>
                <a:cs typeface="Lucida Console"/>
              </a:rPr>
              <a:t>Evidence #3: </a:t>
            </a:r>
            <a:r>
              <a:rPr lang="en-US" sz="2000" dirty="0" smtClean="0">
                <a:latin typeface="Lucida Console"/>
                <a:cs typeface="Lucida Console"/>
              </a:rPr>
              <a:t>Rifle</a:t>
            </a:r>
            <a:endParaRPr lang="en-US" sz="2000" dirty="0">
              <a:latin typeface="Lucida Console"/>
              <a:cs typeface="Lucida Console"/>
            </a:endParaRPr>
          </a:p>
        </p:txBody>
      </p:sp>
      <p:pic>
        <p:nvPicPr>
          <p:cNvPr id="4" name="Picture 3">
            <a:hlinkClick r:id="rId3"/>
          </p:cNvPr>
          <p:cNvPicPr>
            <a:picLocks noChangeAspect="1"/>
          </p:cNvPicPr>
          <p:nvPr/>
        </p:nvPicPr>
        <p:blipFill rotWithShape="1">
          <a:blip r:embed="rId4"/>
          <a:srcRect l="3973" t="6015" r="3432" b="4943"/>
          <a:stretch/>
        </p:blipFill>
        <p:spPr>
          <a:xfrm>
            <a:off x="2816690" y="1763129"/>
            <a:ext cx="5036641" cy="39942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905000" y="5889131"/>
            <a:ext cx="6773334" cy="738664"/>
          </a:xfrm>
          <a:prstGeom prst="rect">
            <a:avLst/>
          </a:prstGeom>
          <a:noFill/>
        </p:spPr>
        <p:txBody>
          <a:bodyPr wrap="square" rtlCol="0">
            <a:spAutoFit/>
          </a:bodyPr>
          <a:lstStyle/>
          <a:p>
            <a:pPr algn="ctr"/>
            <a:r>
              <a:rPr lang="en-US" sz="1400" dirty="0" smtClean="0">
                <a:latin typeface="Lucida Console"/>
                <a:cs typeface="Lucida Console"/>
              </a:rPr>
              <a:t>The rifle was found between some boxes and it matches the rifle Oswald was holding outside of his home. </a:t>
            </a:r>
          </a:p>
          <a:p>
            <a:pPr algn="ctr"/>
            <a:r>
              <a:rPr lang="en-US" sz="1400" dirty="0" smtClean="0">
                <a:latin typeface="Lucida Console"/>
                <a:cs typeface="Lucida Console"/>
              </a:rPr>
              <a:t>(see next slide)</a:t>
            </a:r>
            <a:endParaRPr lang="en-US" sz="1400" dirty="0">
              <a:latin typeface="Lucida Console"/>
              <a:cs typeface="Lucida Console"/>
            </a:endParaRPr>
          </a:p>
        </p:txBody>
      </p:sp>
      <p:pic>
        <p:nvPicPr>
          <p:cNvPr id="7" name="Picture 6" descr="blueve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65500"/>
            <a:ext cx="1905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fi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5186" y="0"/>
            <a:ext cx="7338813" cy="30162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Picture 8" descr="letterhe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958" y="301625"/>
            <a:ext cx="4953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82915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FX.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descr="blueve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5500"/>
            <a:ext cx="1905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4"/>
          </p:cNvPr>
          <p:cNvPicPr>
            <a:picLocks noChangeAspect="1"/>
          </p:cNvPicPr>
          <p:nvPr/>
        </p:nvPicPr>
        <p:blipFill>
          <a:blip r:embed="rId5"/>
          <a:stretch>
            <a:fillRect/>
          </a:stretch>
        </p:blipFill>
        <p:spPr>
          <a:xfrm>
            <a:off x="5040098" y="3561901"/>
            <a:ext cx="3980383" cy="3194921"/>
          </a:xfrm>
          <a:prstGeom prst="rect">
            <a:avLst/>
          </a:prstGeom>
          <a:effectLst>
            <a:outerShdw blurRad="50800" dist="38100" dir="2700000" algn="tl" rotWithShape="0">
              <a:srgbClr val="000000">
                <a:alpha val="43000"/>
              </a:srgbClr>
            </a:outerShdw>
          </a:effectLst>
        </p:spPr>
      </p:pic>
      <p:sp>
        <p:nvSpPr>
          <p:cNvPr id="8" name="TextBox 7"/>
          <p:cNvSpPr txBox="1"/>
          <p:nvPr/>
        </p:nvSpPr>
        <p:spPr>
          <a:xfrm>
            <a:off x="1805186" y="6083383"/>
            <a:ext cx="3106434" cy="646331"/>
          </a:xfrm>
          <a:prstGeom prst="rect">
            <a:avLst/>
          </a:prstGeom>
          <a:noFill/>
        </p:spPr>
        <p:txBody>
          <a:bodyPr wrap="square" rtlCol="0">
            <a:spAutoFit/>
          </a:bodyPr>
          <a:lstStyle/>
          <a:p>
            <a:pPr algn="r"/>
            <a:r>
              <a:rPr lang="en-US" sz="1200" dirty="0" smtClean="0">
                <a:latin typeface="Lucida Console"/>
                <a:cs typeface="Lucida Console"/>
              </a:rPr>
              <a:t>A detective posing with the same rifle and papers </a:t>
            </a:r>
          </a:p>
          <a:p>
            <a:pPr algn="r"/>
            <a:r>
              <a:rPr lang="en-US" sz="1200" dirty="0" smtClean="0">
                <a:latin typeface="Lucida Console"/>
                <a:cs typeface="Lucida Console"/>
              </a:rPr>
              <a:t>Oswald held in his photo.</a:t>
            </a:r>
            <a:endParaRPr lang="en-US" sz="1200" dirty="0">
              <a:latin typeface="Lucida Console"/>
              <a:cs typeface="Lucida Console"/>
            </a:endParaRPr>
          </a:p>
        </p:txBody>
      </p:sp>
      <p:pic>
        <p:nvPicPr>
          <p:cNvPr id="11" name="Picture 2" descr="fi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5186" y="0"/>
            <a:ext cx="7338813" cy="30162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11" descr="letterhe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958" y="301625"/>
            <a:ext cx="4953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259288" y="1980364"/>
            <a:ext cx="4414803" cy="830997"/>
          </a:xfrm>
          <a:prstGeom prst="rect">
            <a:avLst/>
          </a:prstGeom>
          <a:noFill/>
        </p:spPr>
        <p:txBody>
          <a:bodyPr wrap="square" rtlCol="0">
            <a:spAutoFit/>
          </a:bodyPr>
          <a:lstStyle/>
          <a:p>
            <a:r>
              <a:rPr lang="en-US" sz="1200" dirty="0" smtClean="0">
                <a:latin typeface="Lucida Console"/>
                <a:cs typeface="Lucida Console"/>
                <a:hlinkClick r:id="rId8"/>
              </a:rPr>
              <a:t>Officer #1:</a:t>
            </a:r>
            <a:r>
              <a:rPr lang="en-US" sz="1200" dirty="0" smtClean="0">
                <a:latin typeface="Lucida Console"/>
                <a:cs typeface="Lucida Console"/>
              </a:rPr>
              <a:t> Made search [of Oswald’s residence]. Found picture of defendant holding a rifle similar to the one defendant used at time of offense.</a:t>
            </a:r>
            <a:endParaRPr lang="en-US" sz="1200" dirty="0">
              <a:latin typeface="Lucida Console"/>
              <a:cs typeface="Lucida Console"/>
            </a:endParaRPr>
          </a:p>
        </p:txBody>
      </p:sp>
      <p:pic>
        <p:nvPicPr>
          <p:cNvPr id="5" name="Picture 4">
            <a:hlinkClick r:id="rId9"/>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25000"/>
                    </a14:imgEffect>
                  </a14:imgLayer>
                </a14:imgProps>
              </a:ext>
            </a:extLst>
          </a:blip>
          <a:srcRect l="24785" t="28991" r="35791" b="24518"/>
          <a:stretch/>
        </p:blipFill>
        <p:spPr>
          <a:xfrm>
            <a:off x="1905000" y="1880246"/>
            <a:ext cx="2163955" cy="31949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3086126" y="1148833"/>
            <a:ext cx="4820851" cy="400110"/>
          </a:xfrm>
          <a:prstGeom prst="rect">
            <a:avLst/>
          </a:prstGeom>
        </p:spPr>
        <p:txBody>
          <a:bodyPr wrap="none">
            <a:spAutoFit/>
          </a:bodyPr>
          <a:lstStyle/>
          <a:p>
            <a:r>
              <a:rPr lang="en-US" sz="2000" b="1" dirty="0">
                <a:latin typeface="Lucida Console"/>
                <a:cs typeface="Lucida Console"/>
              </a:rPr>
              <a:t>Evidence #3: </a:t>
            </a:r>
            <a:r>
              <a:rPr lang="en-US" sz="2000" dirty="0" smtClean="0">
                <a:latin typeface="Lucida Console"/>
                <a:cs typeface="Lucida Console"/>
              </a:rPr>
              <a:t>Rifle (continued)</a:t>
            </a:r>
            <a:endParaRPr lang="en-US" sz="2000" dirty="0">
              <a:latin typeface="Lucida Console"/>
              <a:cs typeface="Lucida Console"/>
            </a:endParaRPr>
          </a:p>
        </p:txBody>
      </p:sp>
      <p:sp>
        <p:nvSpPr>
          <p:cNvPr id="13" name="TextBox 12"/>
          <p:cNvSpPr txBox="1"/>
          <p:nvPr/>
        </p:nvSpPr>
        <p:spPr>
          <a:xfrm>
            <a:off x="4259288" y="2928098"/>
            <a:ext cx="4517438" cy="461665"/>
          </a:xfrm>
          <a:prstGeom prst="rect">
            <a:avLst/>
          </a:prstGeom>
          <a:noFill/>
        </p:spPr>
        <p:txBody>
          <a:bodyPr wrap="square" rtlCol="0">
            <a:spAutoFit/>
          </a:bodyPr>
          <a:lstStyle/>
          <a:p>
            <a:r>
              <a:rPr lang="en-US" sz="1200" dirty="0" smtClean="0">
                <a:latin typeface="Lucida Console"/>
                <a:cs typeface="Lucida Console"/>
                <a:hlinkClick r:id="rId8"/>
              </a:rPr>
              <a:t>Officer #2:</a:t>
            </a:r>
            <a:r>
              <a:rPr lang="en-US" sz="1200" dirty="0" smtClean="0">
                <a:latin typeface="Lucida Console"/>
                <a:cs typeface="Lucida Console"/>
              </a:rPr>
              <a:t> Was present when defendant’s wife made identification of defendant’s rifle.</a:t>
            </a:r>
            <a:endParaRPr lang="en-US" sz="1200" dirty="0">
              <a:latin typeface="Lucida Console"/>
              <a:cs typeface="Lucida Console"/>
            </a:endParaRPr>
          </a:p>
        </p:txBody>
      </p:sp>
    </p:spTree>
    <p:extLst>
      <p:ext uri="{BB962C8B-B14F-4D97-AF65-F5344CB8AC3E}">
        <p14:creationId xmlns:p14="http://schemas.microsoft.com/office/powerpoint/2010/main" val="175880503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FX.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072132" y="960967"/>
            <a:ext cx="4495800" cy="751945"/>
          </a:xfrm>
        </p:spPr>
        <p:txBody>
          <a:bodyPr>
            <a:noAutofit/>
          </a:bodyPr>
          <a:lstStyle/>
          <a:p>
            <a:r>
              <a:rPr lang="en-US" sz="2000" b="1" dirty="0" smtClean="0">
                <a:latin typeface="Lucida Console"/>
                <a:cs typeface="Lucida Console"/>
              </a:rPr>
              <a:t>Evidence #4: </a:t>
            </a:r>
            <a:r>
              <a:rPr lang="en-US" sz="2000" dirty="0" smtClean="0">
                <a:latin typeface="Lucida Console"/>
                <a:cs typeface="Lucida Console"/>
              </a:rPr>
              <a:t>The Lunchroom</a:t>
            </a:r>
            <a:endParaRPr lang="en-US" sz="2000" dirty="0">
              <a:latin typeface="Lucida Console"/>
              <a:cs typeface="Lucida Console"/>
            </a:endParaRPr>
          </a:p>
        </p:txBody>
      </p:sp>
      <p:pic>
        <p:nvPicPr>
          <p:cNvPr id="4" name="Picture 3">
            <a:hlinkClick r:id="rId3"/>
          </p:cNvPr>
          <p:cNvPicPr>
            <a:picLocks noChangeAspect="1"/>
          </p:cNvPicPr>
          <p:nvPr/>
        </p:nvPicPr>
        <p:blipFill rotWithShape="1">
          <a:blip r:embed="rId4"/>
          <a:srcRect l="4844" t="4598" r="4570" b="5954"/>
          <a:stretch/>
        </p:blipFill>
        <p:spPr>
          <a:xfrm>
            <a:off x="3175179" y="1884445"/>
            <a:ext cx="4301854" cy="3471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blueve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65500"/>
            <a:ext cx="1905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fi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5186" y="0"/>
            <a:ext cx="7338813" cy="30162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Picture 8" descr="letterhe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958" y="301625"/>
            <a:ext cx="4953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61583" y="5587469"/>
            <a:ext cx="7482416" cy="954107"/>
          </a:xfrm>
          <a:prstGeom prst="rect">
            <a:avLst/>
          </a:prstGeom>
          <a:noFill/>
        </p:spPr>
        <p:txBody>
          <a:bodyPr wrap="square" rtlCol="0">
            <a:spAutoFit/>
          </a:bodyPr>
          <a:lstStyle/>
          <a:p>
            <a:r>
              <a:rPr lang="en-US" sz="1400" dirty="0" smtClean="0">
                <a:latin typeface="Lucida Console"/>
                <a:cs typeface="Lucida Console"/>
              </a:rPr>
              <a:t>Policemen saw Oswald in this lunchroom when they initially entered the Texas </a:t>
            </a:r>
            <a:r>
              <a:rPr lang="en-US" sz="1400" dirty="0" smtClean="0">
                <a:latin typeface="Lucida Console"/>
                <a:cs typeface="Lucida Console"/>
              </a:rPr>
              <a:t>School Book </a:t>
            </a:r>
            <a:r>
              <a:rPr lang="en-US" sz="1400" dirty="0" smtClean="0">
                <a:latin typeface="Lucida Console"/>
                <a:cs typeface="Lucida Console"/>
              </a:rPr>
              <a:t>Depository. The supervisor confirmed that Oswald had been working there for several months. Later, when the supervisor did a roll call, he discovered Oswald had fled the scene.</a:t>
            </a:r>
            <a:endParaRPr lang="en-US" sz="1400" dirty="0">
              <a:latin typeface="Lucida Console"/>
              <a:cs typeface="Lucida Console"/>
            </a:endParaRPr>
          </a:p>
        </p:txBody>
      </p:sp>
    </p:spTree>
    <p:extLst>
      <p:ext uri="{BB962C8B-B14F-4D97-AF65-F5344CB8AC3E}">
        <p14:creationId xmlns:p14="http://schemas.microsoft.com/office/powerpoint/2010/main" val="311981671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636</TotalTime>
  <Words>875</Words>
  <Application>Microsoft Macintosh PowerPoint</Application>
  <PresentationFormat>On-screen Show (4:3)</PresentationFormat>
  <Paragraphs>57</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Evaluating Evidence  in the case against  Lee Harvey Oswald</vt:lpstr>
      <vt:lpstr>Location #1: Parade Route</vt:lpstr>
      <vt:lpstr>Location #2: Texas School Book Depository,        Dallas, TX</vt:lpstr>
      <vt:lpstr>Location #3:  6th floor of Texas School Book Depository,  Sniper’s View</vt:lpstr>
      <vt:lpstr>Evidence #1: The Barricade</vt:lpstr>
      <vt:lpstr>Evidence #2: Spent Shells</vt:lpstr>
      <vt:lpstr>Evidence #3: Rifle</vt:lpstr>
      <vt:lpstr>PowerPoint Presentation</vt:lpstr>
      <vt:lpstr>Evidence #4: The Lunchroom</vt:lpstr>
      <vt:lpstr>Evidence #5: Officer J.D. Tippit shot</vt:lpstr>
      <vt:lpstr>Evidence #6: Oswald’s jacket</vt:lpstr>
      <vt:lpstr>Evidence #7: Oswald had a pistol with him when apprehended in the Texas Theater</vt:lpstr>
      <vt:lpstr>Evidence #8: Nitrate test: positive</vt:lpstr>
      <vt:lpstr>Despite this evidence, conflicting stories  from witnesses raise questions: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Evaluating Evidence</dc:title>
  <dc:creator>Wilson, Kristi</dc:creator>
  <cp:lastModifiedBy>Wilson, Kristi</cp:lastModifiedBy>
  <cp:revision>52</cp:revision>
  <cp:lastPrinted>2013-11-10T02:05:07Z</cp:lastPrinted>
  <dcterms:created xsi:type="dcterms:W3CDTF">2013-10-14T03:21:37Z</dcterms:created>
  <dcterms:modified xsi:type="dcterms:W3CDTF">2013-11-18T04:26:54Z</dcterms:modified>
</cp:coreProperties>
</file>